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60" r:id="rId6"/>
    <p:sldId id="261" r:id="rId7"/>
    <p:sldId id="262" r:id="rId8"/>
    <p:sldId id="265" r:id="rId9"/>
    <p:sldId id="266" r:id="rId10"/>
    <p:sldId id="263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62D0"/>
    <a:srgbClr val="D6BBEB"/>
    <a:srgbClr val="E0B305"/>
    <a:srgbClr val="D2A30A"/>
    <a:srgbClr val="F9E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6989;&#21209;&#24037;&#20316;\01&#26989;&#21209;&#36039;&#26009;&#22846;\18&#39640;&#25945;&#27211;&#25509;&#28145;&#32789;\&#22283;&#38555;&#31478;&#29229;\&#22283;&#38555;&#31478;&#29229;&#31777;&#22577;\99&#23416;&#24180;&#24230;&#25237;&#20837;&#32887;&#22580;&#23601;&#26989;&#34218;&#36039;&#34920;&#2969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5"/>
          <c:order val="0"/>
          <c:tx>
            <c:strRef>
              <c:f>'頂大排名_投入職場比率_99 (自評報告書用)'!$B$39</c:f>
              <c:strCache>
                <c:ptCount val="1"/>
                <c:pt idx="0">
                  <c:v>學士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C6-45AB-86BE-14E04310408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'頂大排名_投入職場比率_99 (自評報告書用)'!$A$40:$A$51</c:f>
              <c:strCache>
                <c:ptCount val="12"/>
                <c:pt idx="0">
                  <c:v>中大</c:v>
                </c:pt>
                <c:pt idx="1">
                  <c:v>交大</c:v>
                </c:pt>
                <c:pt idx="2">
                  <c:v>臺大</c:v>
                </c:pt>
                <c:pt idx="3">
                  <c:v>成大</c:v>
                </c:pt>
                <c:pt idx="4">
                  <c:v>清大</c:v>
                </c:pt>
                <c:pt idx="5">
                  <c:v>臺科大</c:v>
                </c:pt>
                <c:pt idx="6">
                  <c:v>陽明</c:v>
                </c:pt>
                <c:pt idx="7">
                  <c:v>臺師大</c:v>
                </c:pt>
                <c:pt idx="8">
                  <c:v>中山</c:v>
                </c:pt>
                <c:pt idx="9">
                  <c:v>中興</c:v>
                </c:pt>
                <c:pt idx="10">
                  <c:v>政大</c:v>
                </c:pt>
                <c:pt idx="11">
                  <c:v>長庚</c:v>
                </c:pt>
              </c:strCache>
            </c:strRef>
          </c:cat>
          <c:val>
            <c:numRef>
              <c:f>'頂大排名_投入職場比率_99 (自評報告書用)'!$B$40:$B$51</c:f>
              <c:numCache>
                <c:formatCode>0.00_);[Red]\(0.00\)</c:formatCode>
                <c:ptCount val="12"/>
                <c:pt idx="0">
                  <c:v>86.64</c:v>
                </c:pt>
                <c:pt idx="1">
                  <c:v>80.709999999999994</c:v>
                </c:pt>
                <c:pt idx="2">
                  <c:v>83.85</c:v>
                </c:pt>
                <c:pt idx="3">
                  <c:v>82.77</c:v>
                </c:pt>
                <c:pt idx="4">
                  <c:v>80.72</c:v>
                </c:pt>
                <c:pt idx="5">
                  <c:v>80.87</c:v>
                </c:pt>
                <c:pt idx="6">
                  <c:v>84.89</c:v>
                </c:pt>
                <c:pt idx="7">
                  <c:v>81.69</c:v>
                </c:pt>
                <c:pt idx="8">
                  <c:v>82.81</c:v>
                </c:pt>
                <c:pt idx="9">
                  <c:v>83.19</c:v>
                </c:pt>
                <c:pt idx="10">
                  <c:v>83.31</c:v>
                </c:pt>
                <c:pt idx="11">
                  <c:v>89.51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C6-45AB-86BE-14E0431040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9273952"/>
        <c:axId val="169274512"/>
      </c:barChart>
      <c:catAx>
        <c:axId val="169273952"/>
        <c:scaling>
          <c:orientation val="minMax"/>
        </c:scaling>
        <c:delete val="0"/>
        <c:axPos val="b"/>
        <c:numFmt formatCode="0.00%" sourceLinked="0"/>
        <c:majorTickMark val="none"/>
        <c:minorTickMark val="none"/>
        <c:tickLblPos val="nextTo"/>
        <c:txPr>
          <a:bodyPr rot="0" vert="eaVert"/>
          <a:lstStyle/>
          <a:p>
            <a: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pPr>
            <a:endParaRPr lang="zh-TW"/>
          </a:p>
        </c:txPr>
        <c:crossAx val="169274512"/>
        <c:crosses val="autoZero"/>
        <c:auto val="1"/>
        <c:lblAlgn val="ctr"/>
        <c:lblOffset val="100"/>
        <c:tickLblSkip val="1"/>
        <c:noMultiLvlLbl val="0"/>
      </c:catAx>
      <c:valAx>
        <c:axId val="169274512"/>
        <c:scaling>
          <c:orientation val="minMax"/>
          <c:max val="92"/>
          <c:min val="76"/>
        </c:scaling>
        <c:delete val="1"/>
        <c:axPos val="l"/>
        <c:numFmt formatCode="0.00_);[Red]\(0.00\)" sourceLinked="1"/>
        <c:majorTickMark val="none"/>
        <c:minorTickMark val="none"/>
        <c:tickLblPos val="nextTo"/>
        <c:crossAx val="169273952"/>
        <c:crosses val="autoZero"/>
        <c:crossBetween val="between"/>
        <c:majorUnit val="2"/>
        <c:min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24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06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22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F57D715D-E32C-4748-ABD3-AD43FA1F76E2}"/>
              </a:ext>
            </a:extLst>
          </p:cNvPr>
          <p:cNvSpPr/>
          <p:nvPr userDrawn="1"/>
        </p:nvSpPr>
        <p:spPr>
          <a:xfrm>
            <a:off x="0" y="-22269"/>
            <a:ext cx="9142810" cy="9029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AD09743-0E91-4D55-AEA0-AB1A9B79F548}"/>
              </a:ext>
            </a:extLst>
          </p:cNvPr>
          <p:cNvSpPr/>
          <p:nvPr userDrawn="1"/>
        </p:nvSpPr>
        <p:spPr>
          <a:xfrm>
            <a:off x="0" y="880639"/>
            <a:ext cx="9142810" cy="112779"/>
          </a:xfrm>
          <a:prstGeom prst="rect">
            <a:avLst/>
          </a:prstGeom>
          <a:solidFill>
            <a:srgbClr val="E0B30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圖形 16">
            <a:extLst>
              <a:ext uri="{FF2B5EF4-FFF2-40B4-BE49-F238E27FC236}">
                <a16:creationId xmlns:a16="http://schemas.microsoft.com/office/drawing/2014/main" xmlns="" id="{4580256D-CB9D-4B2D-9C5A-615B89761FE3}"/>
              </a:ext>
            </a:extLst>
          </p:cNvPr>
          <p:cNvSpPr/>
          <p:nvPr userDrawn="1"/>
        </p:nvSpPr>
        <p:spPr>
          <a:xfrm>
            <a:off x="1" y="-399575"/>
            <a:ext cx="646877" cy="1257936"/>
          </a:xfrm>
          <a:custGeom>
            <a:avLst/>
            <a:gdLst>
              <a:gd name="connsiteX0" fmla="*/ 1370636 w 4750731"/>
              <a:gd name="connsiteY0" fmla="*/ 19597 h 6928807"/>
              <a:gd name="connsiteX1" fmla="*/ 19597 w 4750731"/>
              <a:gd name="connsiteY1" fmla="*/ 19597 h 6928807"/>
              <a:gd name="connsiteX2" fmla="*/ 19597 w 4750731"/>
              <a:gd name="connsiteY2" fmla="*/ 6913681 h 6928807"/>
              <a:gd name="connsiteX3" fmla="*/ 1209647 w 4750731"/>
              <a:gd name="connsiteY3" fmla="*/ 6913681 h 6928807"/>
              <a:gd name="connsiteX4" fmla="*/ 4737184 w 4750731"/>
              <a:gd name="connsiteY4" fmla="*/ 3386145 h 692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731" h="6928807">
                <a:moveTo>
                  <a:pt x="1370636" y="19597"/>
                </a:moveTo>
                <a:lnTo>
                  <a:pt x="19597" y="19597"/>
                </a:lnTo>
                <a:lnTo>
                  <a:pt x="19597" y="6913681"/>
                </a:lnTo>
                <a:lnTo>
                  <a:pt x="1209647" y="6913681"/>
                </a:lnTo>
                <a:lnTo>
                  <a:pt x="4737184" y="3386145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5769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xmlns="" id="{6F616E5F-5623-4FA8-86B2-2FD0B45AD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9896"/>
          <a:stretch/>
        </p:blipFill>
        <p:spPr>
          <a:xfrm>
            <a:off x="-28796" y="-846850"/>
            <a:ext cx="806036" cy="1705211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xmlns="" id="{6004DB95-7E69-47EF-AD2A-E79F850CAA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8515350" y="-69455"/>
            <a:ext cx="62746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55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61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84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55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01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1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4B9-514D-4E4C-9A72-716EB711F68C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171ED-8A70-41BD-A3D6-12C0EBDE3C6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23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EF4B9-514D-4E4C-9A72-716EB711F68C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171ED-8A70-41BD-A3D6-12C0EBDE3C6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xmlns="" id="{F0F4BD61-FD2C-4C1C-9D09-8423B621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xmlns="" id="{4CD693B8-A54E-45E5-96FC-3590D999E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xmlns="" id="{C8AFB07D-6488-4571-B775-1E32C7B60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5DEF4B9-514D-4E4C-9A72-716EB711F68C}" type="datetimeFigureOut">
              <a:rPr lang="zh-TW" altLang="en-US" smtClean="0"/>
              <a:pPr/>
              <a:t>2019/9/18</a:t>
            </a:fld>
            <a:endParaRPr lang="zh-TW" altLang="en-US"/>
          </a:p>
        </p:txBody>
      </p: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xmlns="" id="{68375D23-553A-4A73-BDA0-254960CF3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1" name="投影片編號版面配置區 5">
            <a:extLst>
              <a:ext uri="{FF2B5EF4-FFF2-40B4-BE49-F238E27FC236}">
                <a16:creationId xmlns:a16="http://schemas.microsoft.com/office/drawing/2014/main" xmlns="" id="{590303AE-5FC5-460F-97C9-F9CC4E8A2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B46171ED-8A70-41BD-A3D6-12C0EBDE3C6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98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7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sv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DE861BB2-C650-4D74-987B-ADDB12D96A27}"/>
              </a:ext>
            </a:extLst>
          </p:cNvPr>
          <p:cNvGrpSpPr/>
          <p:nvPr/>
        </p:nvGrpSpPr>
        <p:grpSpPr>
          <a:xfrm>
            <a:off x="1006929" y="2397911"/>
            <a:ext cx="7130143" cy="2176374"/>
            <a:chOff x="2434254" y="1417762"/>
            <a:chExt cx="7378700" cy="2252243"/>
          </a:xfrm>
        </p:grpSpPr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xmlns="" id="{57D28E6B-50BE-439D-9DC6-FE47930C1A31}"/>
                </a:ext>
              </a:extLst>
            </p:cNvPr>
            <p:cNvSpPr txBox="1">
              <a:spLocks/>
            </p:cNvSpPr>
            <p:nvPr/>
          </p:nvSpPr>
          <p:spPr>
            <a:xfrm>
              <a:off x="3625850" y="2038350"/>
              <a:ext cx="4932363" cy="300038"/>
            </a:xfrm>
            <a:prstGeom prst="rect">
              <a:avLst/>
            </a:prstGeom>
          </p:spPr>
          <p:txBody>
            <a:bodyPr/>
            <a:lstStyle/>
            <a:p>
              <a:pPr algn="ctr">
                <a:lnSpc>
                  <a:spcPct val="200000"/>
                </a:lnSpc>
                <a:defRPr/>
              </a:pPr>
              <a:r>
                <a:rPr lang="zh-TW" altLang="en-US" sz="13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以學校的主色─紫金與校景做搭配</a:t>
              </a:r>
              <a:endParaRPr lang="en-US" altLang="zh-TW" sz="13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>
                <a:lnSpc>
                  <a:spcPct val="200000"/>
                </a:lnSpc>
                <a:defRPr/>
              </a:pPr>
              <a:r>
                <a:rPr lang="en-US" altLang="zh-TW" sz="13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TW" altLang="en-US" sz="13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內的圖表與圖片皆可自行修正</a:t>
              </a:r>
              <a:endParaRPr lang="en-US" sz="13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xmlns="" id="{FB0D00B3-BF09-495F-8808-00D4FDD46B3A}"/>
                </a:ext>
              </a:extLst>
            </p:cNvPr>
            <p:cNvSpPr txBox="1">
              <a:spLocks/>
            </p:cNvSpPr>
            <p:nvPr/>
          </p:nvSpPr>
          <p:spPr>
            <a:xfrm>
              <a:off x="2434254" y="2825750"/>
              <a:ext cx="7378700" cy="844255"/>
            </a:xfrm>
            <a:prstGeom prst="rect">
              <a:avLst/>
            </a:prstGeom>
          </p:spPr>
          <p:txBody>
            <a:bodyPr/>
            <a:lstStyle/>
            <a:p>
              <a:pPr marL="257175" indent="-257175" eaLnBrk="0" hangingPunct="0">
                <a:spcBef>
                  <a:spcPts val="900"/>
                </a:spcBef>
                <a:buFont typeface="Arial" pitchFamily="34" charset="0"/>
                <a:buChar char="•"/>
                <a:defRPr/>
              </a:pPr>
              <a:endParaRPr 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xmlns="" id="{CD3E704A-5CCB-41BA-B7A7-F4CF30E8F8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06466" y="1417762"/>
              <a:ext cx="3383973" cy="505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30378" rIns="0" bIns="30378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Aft>
                  <a:spcPct val="0"/>
                </a:spcAft>
                <a:defRPr/>
              </a:pPr>
              <a:r>
                <a:rPr lang="zh-TW" altLang="en-US" sz="3000" dirty="0">
                  <a:solidFill>
                    <a:srgbClr val="5F498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設計理念</a:t>
              </a:r>
              <a:endParaRPr lang="en-US" sz="3000" dirty="0">
                <a:solidFill>
                  <a:srgbClr val="5F498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457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群組 30">
            <a:extLst>
              <a:ext uri="{FF2B5EF4-FFF2-40B4-BE49-F238E27FC236}">
                <a16:creationId xmlns:a16="http://schemas.microsoft.com/office/drawing/2014/main" xmlns="" id="{35DCCDDE-1D26-4613-83C6-88D826870025}"/>
              </a:ext>
            </a:extLst>
          </p:cNvPr>
          <p:cNvGrpSpPr/>
          <p:nvPr/>
        </p:nvGrpSpPr>
        <p:grpSpPr>
          <a:xfrm>
            <a:off x="1565015" y="1838520"/>
            <a:ext cx="5609252" cy="632097"/>
            <a:chOff x="5716854" y="2186184"/>
            <a:chExt cx="7479003" cy="842796"/>
          </a:xfrm>
        </p:grpSpPr>
        <p:sp>
          <p:nvSpPr>
            <p:cNvPr id="19" name="椭圆 20">
              <a:extLst>
                <a:ext uri="{FF2B5EF4-FFF2-40B4-BE49-F238E27FC236}">
                  <a16:creationId xmlns:a16="http://schemas.microsoft.com/office/drawing/2014/main" xmlns="" id="{8CBAB661-B7A3-4101-9C32-1ACFB1AC0703}"/>
                </a:ext>
              </a:extLst>
            </p:cNvPr>
            <p:cNvSpPr/>
            <p:nvPr/>
          </p:nvSpPr>
          <p:spPr>
            <a:xfrm>
              <a:off x="5716854" y="2186184"/>
              <a:ext cx="576622" cy="5767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Impact MT Std" pitchFamily="34" charset="0"/>
                  <a:ea typeface="微软雅黑" pitchFamily="34" charset="-122"/>
                </a:rPr>
                <a:t>1</a:t>
              </a:r>
              <a:endParaRPr lang="zh-CN" altLang="en-US" sz="1200" dirty="0">
                <a:latin typeface="Impact MT Std" pitchFamily="34" charset="0"/>
                <a:ea typeface="微软雅黑" pitchFamily="34" charset="-122"/>
              </a:endParaRPr>
            </a:p>
          </p:txBody>
        </p:sp>
        <p:cxnSp>
          <p:nvCxnSpPr>
            <p:cNvPr id="20" name="直接连接符 21">
              <a:extLst>
                <a:ext uri="{FF2B5EF4-FFF2-40B4-BE49-F238E27FC236}">
                  <a16:creationId xmlns:a16="http://schemas.microsoft.com/office/drawing/2014/main" xmlns="" id="{6A9827FE-DF2A-4324-81BA-8985E0D02290}"/>
                </a:ext>
              </a:extLst>
            </p:cNvPr>
            <p:cNvCxnSpPr/>
            <p:nvPr/>
          </p:nvCxnSpPr>
          <p:spPr>
            <a:xfrm>
              <a:off x="6281292" y="2452916"/>
              <a:ext cx="1007039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标题 11">
              <a:extLst>
                <a:ext uri="{FF2B5EF4-FFF2-40B4-BE49-F238E27FC236}">
                  <a16:creationId xmlns:a16="http://schemas.microsoft.com/office/drawing/2014/main" xmlns="" id="{8EB583E8-52B6-4996-840F-ED6DADC9C83C}"/>
                </a:ext>
              </a:extLst>
            </p:cNvPr>
            <p:cNvSpPr txBox="1">
              <a:spLocks/>
            </p:cNvSpPr>
            <p:nvPr/>
          </p:nvSpPr>
          <p:spPr>
            <a:xfrm>
              <a:off x="7310832" y="2232328"/>
              <a:ext cx="5885025" cy="79665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ct val="20000"/>
                </a:spcBef>
                <a:buClr>
                  <a:srgbClr val="7030A0"/>
                </a:buClr>
              </a:pPr>
              <a:r>
                <a:rPr lang="zh-TW" altLang="en-US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畢業</a:t>
              </a:r>
              <a:r>
                <a: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</a:t>
              </a:r>
              <a:r>
                <a:rPr lang="zh-TW" altLang="en-US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年大學部學生</a:t>
              </a:r>
              <a:r>
                <a: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(99</a:t>
              </a:r>
              <a:r>
                <a:rPr lang="zh-TW" altLang="en-US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學年度畢業</a:t>
              </a:r>
              <a:r>
                <a: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r>
                <a:rPr lang="zh-TW" altLang="en-US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已投入職場比率為</a:t>
              </a:r>
              <a:r>
                <a: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86.64%</a:t>
              </a:r>
              <a:r>
                <a:rPr lang="zh-TW" altLang="en-US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，於</a:t>
              </a:r>
              <a:r>
                <a:rPr lang="en-US" altLang="zh-TW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12</a:t>
              </a:r>
              <a:r>
                <a:rPr lang="zh-TW" altLang="en-US" sz="15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所頂尖大學中</a:t>
              </a:r>
              <a:r>
                <a:rPr lang="zh-TW" altLang="en-US" sz="15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排名第二</a:t>
              </a:r>
              <a:endParaRPr lang="en-US" altLang="zh-TW" sz="15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xmlns="" id="{A8F77DCB-1563-473C-AC4B-EC504AEDA0EF}"/>
              </a:ext>
            </a:extLst>
          </p:cNvPr>
          <p:cNvGrpSpPr/>
          <p:nvPr/>
        </p:nvGrpSpPr>
        <p:grpSpPr>
          <a:xfrm>
            <a:off x="1556325" y="5047411"/>
            <a:ext cx="5425120" cy="918948"/>
            <a:chOff x="1062559" y="5102384"/>
            <a:chExt cx="7233493" cy="1225264"/>
          </a:xfrm>
        </p:grpSpPr>
        <p:sp>
          <p:nvSpPr>
            <p:cNvPr id="22" name="椭圆 23">
              <a:extLst>
                <a:ext uri="{FF2B5EF4-FFF2-40B4-BE49-F238E27FC236}">
                  <a16:creationId xmlns:a16="http://schemas.microsoft.com/office/drawing/2014/main" xmlns="" id="{9508E63F-9B24-494A-989D-1CC47E374AE6}"/>
                </a:ext>
              </a:extLst>
            </p:cNvPr>
            <p:cNvSpPr/>
            <p:nvPr/>
          </p:nvSpPr>
          <p:spPr>
            <a:xfrm>
              <a:off x="1062559" y="5102384"/>
              <a:ext cx="576622" cy="57678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Impact MT Std" pitchFamily="34" charset="0"/>
                  <a:ea typeface="微软雅黑" pitchFamily="34" charset="-122"/>
                </a:rPr>
                <a:t>2</a:t>
              </a:r>
              <a:endParaRPr lang="zh-CN" altLang="en-US" sz="1200" dirty="0">
                <a:latin typeface="Impact MT Std" pitchFamily="34" charset="0"/>
                <a:ea typeface="微软雅黑" pitchFamily="34" charset="-122"/>
              </a:endParaRPr>
            </a:p>
          </p:txBody>
        </p:sp>
        <p:cxnSp>
          <p:nvCxnSpPr>
            <p:cNvPr id="23" name="直接连接符 24">
              <a:extLst>
                <a:ext uri="{FF2B5EF4-FFF2-40B4-BE49-F238E27FC236}">
                  <a16:creationId xmlns:a16="http://schemas.microsoft.com/office/drawing/2014/main" xmlns="" id="{4345D10C-E6D2-4D79-93D0-E89F45F2B5E8}"/>
                </a:ext>
              </a:extLst>
            </p:cNvPr>
            <p:cNvCxnSpPr/>
            <p:nvPr/>
          </p:nvCxnSpPr>
          <p:spPr>
            <a:xfrm>
              <a:off x="1626997" y="5369116"/>
              <a:ext cx="1007039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标题 11">
              <a:extLst>
                <a:ext uri="{FF2B5EF4-FFF2-40B4-BE49-F238E27FC236}">
                  <a16:creationId xmlns:a16="http://schemas.microsoft.com/office/drawing/2014/main" xmlns="" id="{D9BFBCC0-A4A3-4F95-A77F-8761CAF71E6B}"/>
                </a:ext>
              </a:extLst>
            </p:cNvPr>
            <p:cNvSpPr txBox="1">
              <a:spLocks/>
            </p:cNvSpPr>
            <p:nvPr/>
          </p:nvSpPr>
          <p:spPr>
            <a:xfrm>
              <a:off x="2656538" y="5148528"/>
              <a:ext cx="5639514" cy="117912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900"/>
                </a:spcBef>
                <a:buClr>
                  <a:srgbClr val="7030A0"/>
                </a:buClr>
              </a:pPr>
              <a:r>
                <a:rPr lang="zh-TW" altLang="en-US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企業</a:t>
              </a:r>
              <a:r>
                <a:rPr lang="zh-TW" altLang="zh-TW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雇主</a:t>
              </a:r>
              <a:r>
                <a:rPr lang="zh-TW" altLang="en-US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對</a:t>
              </a:r>
              <a:r>
                <a:rPr lang="zh-TW" altLang="zh-TW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近</a:t>
              </a:r>
              <a:r>
                <a:rPr lang="en-US" altLang="zh-TW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lang="zh-TW" altLang="zh-TW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年聘雇校友</a:t>
              </a:r>
              <a:r>
                <a:rPr lang="zh-TW" altLang="en-US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整體表現之滿意度均達</a:t>
              </a:r>
              <a:r>
                <a:rPr lang="en-US" altLang="zh-TW" sz="1350" spc="-7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88%</a:t>
              </a:r>
              <a:r>
                <a:rPr lang="zh-TW" altLang="en-US" sz="1350" spc="-7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以上</a:t>
              </a:r>
              <a:r>
                <a:rPr lang="zh-TW" altLang="en-US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，工作特質頻獲肯定，尤以</a:t>
              </a:r>
              <a:r>
                <a:rPr lang="zh-TW" altLang="en-US" sz="1350" spc="-1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「專業知識與技能」</a:t>
              </a:r>
              <a:r>
                <a:rPr lang="zh-TW" altLang="en-US" sz="1350" spc="-7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</a:t>
              </a:r>
              <a:r>
                <a:rPr lang="zh-TW" altLang="en-US" sz="1350" spc="-1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「主動學習」</a:t>
              </a:r>
              <a:r>
                <a:rPr lang="zh-TW" altLang="en-US" sz="1350" spc="-7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</a:t>
              </a:r>
              <a:r>
                <a:rPr lang="zh-TW" altLang="en-US" sz="1350" spc="-15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「解決問題能力」</a:t>
              </a:r>
              <a:r>
                <a:rPr lang="zh-TW" altLang="en-US" sz="1350" spc="-7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為本校學生最大優勢</a:t>
              </a:r>
              <a:endParaRPr lang="en-US" altLang="zh-TW" sz="1350" spc="-75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xmlns="" id="{E2672B06-BF4A-4051-8F66-6625D1681960}"/>
              </a:ext>
            </a:extLst>
          </p:cNvPr>
          <p:cNvGrpSpPr/>
          <p:nvPr/>
        </p:nvGrpSpPr>
        <p:grpSpPr>
          <a:xfrm>
            <a:off x="5346425" y="2813688"/>
            <a:ext cx="1827842" cy="1938803"/>
            <a:chOff x="1043608" y="4114167"/>
            <a:chExt cx="2304256" cy="2475967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xmlns="" id="{DFA6D53F-EBD8-41FB-98CC-CF65BA155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4114167"/>
              <a:ext cx="2304256" cy="2475967"/>
            </a:xfrm>
            <a:prstGeom prst="rect">
              <a:avLst/>
            </a:prstGeom>
          </p:spPr>
        </p:pic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xmlns="" id="{04EB1623-9C4F-40EA-99D3-B36B8F310815}"/>
                </a:ext>
              </a:extLst>
            </p:cNvPr>
            <p:cNvSpPr txBox="1"/>
            <p:nvPr/>
          </p:nvSpPr>
          <p:spPr>
            <a:xfrm>
              <a:off x="1538442" y="5002543"/>
              <a:ext cx="1293323" cy="913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350" b="1" spc="-38" dirty="0">
                  <a:solidFill>
                    <a:srgbClr val="00206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2017</a:t>
              </a:r>
            </a:p>
            <a:p>
              <a:pPr algn="ctr"/>
              <a:r>
                <a:rPr lang="zh-TW" altLang="en-US" sz="1350" b="1" spc="-38" dirty="0">
                  <a:solidFill>
                    <a:srgbClr val="00206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雇主滿意度</a:t>
              </a:r>
              <a:endParaRPr lang="en-US" altLang="zh-TW" sz="1350" b="1" spc="-38" dirty="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1350" b="1" spc="-38" dirty="0">
                  <a:solidFill>
                    <a:srgbClr val="00206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調查</a:t>
              </a:r>
            </a:p>
          </p:txBody>
        </p:sp>
      </p:grpSp>
      <p:graphicFrame>
        <p:nvGraphicFramePr>
          <p:cNvPr id="35" name="圖表 34">
            <a:extLst>
              <a:ext uri="{FF2B5EF4-FFF2-40B4-BE49-F238E27FC236}">
                <a16:creationId xmlns:a16="http://schemas.microsoft.com/office/drawing/2014/main" xmlns="" id="{AAD99C18-5FDD-409F-A255-145D2D83A4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211325"/>
              </p:ext>
            </p:extLst>
          </p:nvPr>
        </p:nvGraphicFramePr>
        <p:xfrm>
          <a:off x="998114" y="2373213"/>
          <a:ext cx="4019074" cy="253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FA061BBE-2E72-4B24-B4FD-8E35F19FE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32" y="257342"/>
            <a:ext cx="80599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學生就業力強 職場表現獲肯定</a:t>
            </a:r>
          </a:p>
        </p:txBody>
      </p:sp>
    </p:spTree>
    <p:extLst>
      <p:ext uri="{BB962C8B-B14F-4D97-AF65-F5344CB8AC3E}">
        <p14:creationId xmlns:p14="http://schemas.microsoft.com/office/powerpoint/2010/main" val="3842901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E6541D6-4FFC-4E2A-9239-586825C7A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/>
          <a:stretch/>
        </p:blipFill>
        <p:spPr>
          <a:xfrm>
            <a:off x="-49709" y="0"/>
            <a:ext cx="9192519" cy="6867258"/>
          </a:xfrm>
          <a:prstGeom prst="rect">
            <a:avLst/>
          </a:prstGeom>
        </p:spPr>
      </p:pic>
      <p:sp>
        <p:nvSpPr>
          <p:cNvPr id="10" name="圖形 1">
            <a:extLst>
              <a:ext uri="{FF2B5EF4-FFF2-40B4-BE49-F238E27FC236}">
                <a16:creationId xmlns:a16="http://schemas.microsoft.com/office/drawing/2014/main" xmlns="" id="{4BB76843-C9E4-4C6D-A3E5-DEECB7EB19D3}"/>
              </a:ext>
            </a:extLst>
          </p:cNvPr>
          <p:cNvSpPr/>
          <p:nvPr/>
        </p:nvSpPr>
        <p:spPr>
          <a:xfrm>
            <a:off x="-49710" y="109000"/>
            <a:ext cx="3324629" cy="6649257"/>
          </a:xfrm>
          <a:custGeom>
            <a:avLst/>
            <a:gdLst>
              <a:gd name="connsiteX0" fmla="*/ 0 w 1943100"/>
              <a:gd name="connsiteY0" fmla="*/ 0 h 3886200"/>
              <a:gd name="connsiteX1" fmla="*/ 0 w 1943100"/>
              <a:gd name="connsiteY1" fmla="*/ 3894773 h 3886200"/>
              <a:gd name="connsiteX2" fmla="*/ 1947863 w 1943100"/>
              <a:gd name="connsiteY2" fmla="*/ 1947863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886200">
                <a:moveTo>
                  <a:pt x="0" y="0"/>
                </a:moveTo>
                <a:lnTo>
                  <a:pt x="0" y="3894773"/>
                </a:lnTo>
                <a:lnTo>
                  <a:pt x="1947863" y="1947863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y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xmlns="" id="{74581C2B-E6D9-4023-B26D-D179231B0921}"/>
              </a:ext>
            </a:extLst>
          </p:cNvPr>
          <p:cNvSpPr txBox="1"/>
          <p:nvPr/>
        </p:nvSpPr>
        <p:spPr>
          <a:xfrm>
            <a:off x="5079107" y="4438798"/>
            <a:ext cx="11464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報告者人名</a:t>
            </a:r>
          </a:p>
        </p:txBody>
      </p:sp>
      <p:sp>
        <p:nvSpPr>
          <p:cNvPr id="5" name="20">
            <a:extLst>
              <a:ext uri="{FF2B5EF4-FFF2-40B4-BE49-F238E27FC236}">
                <a16:creationId xmlns:a16="http://schemas.microsoft.com/office/drawing/2014/main" xmlns="" id="{DF34DC7C-0DD2-49C9-8FD6-DD8E3DD7953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80377" y="3618472"/>
            <a:ext cx="3266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National Central University</a:t>
            </a:r>
          </a:p>
          <a:p>
            <a:r>
              <a:rPr lang="en-US" altLang="zh-CN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NCU@</a:t>
            </a:r>
            <a:r>
              <a:rPr lang="hsb-DE" altLang="zh-CN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gmail</a:t>
            </a:r>
            <a:r>
              <a:rPr lang="en-US" altLang="zh-CN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.com</a:t>
            </a:r>
            <a:endParaRPr lang="zh-CN" altLang="en-US" sz="15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PA_Line 21">
            <a:extLst>
              <a:ext uri="{FF2B5EF4-FFF2-40B4-BE49-F238E27FC236}">
                <a16:creationId xmlns:a16="http://schemas.microsoft.com/office/drawing/2014/main" xmlns="" id="{0D1E8973-3897-4E71-8345-0AA9CA473B78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80379" y="3468627"/>
            <a:ext cx="3266550" cy="0"/>
          </a:xfrm>
          <a:prstGeom prst="lin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xmlns="" id="{C5CB3135-0B7D-4F98-903E-BC07A96BFBB4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79176" y="1806672"/>
            <a:ext cx="155632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宋体" pitchFamily="2" charset="-122"/>
              </a:rPr>
              <a:t>2019</a:t>
            </a: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xmlns="" id="{CEDB5CE7-1374-4F62-9F48-BDCACE7EC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008234" y="2759519"/>
            <a:ext cx="2507152" cy="57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7F875D12-86DF-4D02-B489-E8DBE2295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/>
          <a:stretch/>
        </p:blipFill>
        <p:spPr>
          <a:xfrm>
            <a:off x="-49709" y="0"/>
            <a:ext cx="9192519" cy="6867258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xmlns="" id="{D229C2EE-FD86-4E88-904F-C55A91C25662}"/>
              </a:ext>
            </a:extLst>
          </p:cNvPr>
          <p:cNvSpPr txBox="1"/>
          <p:nvPr/>
        </p:nvSpPr>
        <p:spPr>
          <a:xfrm>
            <a:off x="4652851" y="4426944"/>
            <a:ext cx="11464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anose="020B0503020204020204" pitchFamily="34" charset="-122"/>
              </a:rPr>
              <a:t>報告者人名</a:t>
            </a: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xmlns="" id="{A3EF4AF9-6B5B-47C1-A17A-ED99DE149F5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1113" y="2825220"/>
            <a:ext cx="379123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宋体" pitchFamily="2" charset="-122"/>
              </a:rPr>
              <a:t>學術領航．躍升國際</a:t>
            </a:r>
          </a:p>
        </p:txBody>
      </p:sp>
      <p:sp>
        <p:nvSpPr>
          <p:cNvPr id="7" name="20">
            <a:extLst>
              <a:ext uri="{FF2B5EF4-FFF2-40B4-BE49-F238E27FC236}">
                <a16:creationId xmlns:a16="http://schemas.microsoft.com/office/drawing/2014/main" xmlns="" id="{7BCBFAF3-6D7B-49E8-B687-4156E4F3A2E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54121" y="3606618"/>
            <a:ext cx="32665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National Central University</a:t>
            </a:r>
            <a:endParaRPr lang="zh-CN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PA_Line 21">
            <a:extLst>
              <a:ext uri="{FF2B5EF4-FFF2-40B4-BE49-F238E27FC236}">
                <a16:creationId xmlns:a16="http://schemas.microsoft.com/office/drawing/2014/main" xmlns="" id="{8F339D07-EA62-4147-8831-08FC34D93A3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654122" y="3456773"/>
            <a:ext cx="3266550" cy="0"/>
          </a:xfrm>
          <a:prstGeom prst="lin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18">
            <a:extLst>
              <a:ext uri="{FF2B5EF4-FFF2-40B4-BE49-F238E27FC236}">
                <a16:creationId xmlns:a16="http://schemas.microsoft.com/office/drawing/2014/main" xmlns="" id="{DF1D1AD4-B461-4D0F-9A3F-DFBDFB58BF9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52919" y="1794818"/>
            <a:ext cx="155632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宋体" pitchFamily="2" charset="-122"/>
              </a:rPr>
              <a:t>2019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xmlns="" id="{0BCDB1FC-001A-4CED-B3F3-7AD4467D6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22006" y="1563187"/>
            <a:ext cx="1488629" cy="3600050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xmlns="" id="{40FDB079-C5E1-4A3C-A0C0-375445727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546719" y="1218793"/>
            <a:ext cx="1488628" cy="342776"/>
          </a:xfrm>
          <a:prstGeom prst="rect">
            <a:avLst/>
          </a:prstGeom>
        </p:spPr>
      </p:pic>
      <p:sp>
        <p:nvSpPr>
          <p:cNvPr id="15" name="圖形 1">
            <a:extLst>
              <a:ext uri="{FF2B5EF4-FFF2-40B4-BE49-F238E27FC236}">
                <a16:creationId xmlns:a16="http://schemas.microsoft.com/office/drawing/2014/main" xmlns="" id="{8E944271-1AAF-4B29-802F-2C1FA55AC096}"/>
              </a:ext>
            </a:extLst>
          </p:cNvPr>
          <p:cNvSpPr/>
          <p:nvPr/>
        </p:nvSpPr>
        <p:spPr>
          <a:xfrm>
            <a:off x="-49710" y="109000"/>
            <a:ext cx="3324629" cy="6649257"/>
          </a:xfrm>
          <a:custGeom>
            <a:avLst/>
            <a:gdLst>
              <a:gd name="connsiteX0" fmla="*/ 0 w 1943100"/>
              <a:gd name="connsiteY0" fmla="*/ 0 h 3886200"/>
              <a:gd name="connsiteX1" fmla="*/ 0 w 1943100"/>
              <a:gd name="connsiteY1" fmla="*/ 3894773 h 3886200"/>
              <a:gd name="connsiteX2" fmla="*/ 1947863 w 1943100"/>
              <a:gd name="connsiteY2" fmla="*/ 1947863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886200">
                <a:moveTo>
                  <a:pt x="0" y="0"/>
                </a:moveTo>
                <a:lnTo>
                  <a:pt x="0" y="3894773"/>
                </a:lnTo>
                <a:lnTo>
                  <a:pt x="1947863" y="1947863"/>
                </a:ln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1143000" ty="0" sx="100000" sy="100000" flip="y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56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B7407D7A-8CD0-4482-817F-4B20A258A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/>
          <a:stretch/>
        </p:blipFill>
        <p:spPr>
          <a:xfrm>
            <a:off x="-49709" y="0"/>
            <a:ext cx="9192519" cy="6867258"/>
          </a:xfrm>
          <a:prstGeom prst="rect">
            <a:avLst/>
          </a:prstGeom>
        </p:spPr>
      </p:pic>
      <p:sp>
        <p:nvSpPr>
          <p:cNvPr id="3" name="椭圆 3">
            <a:extLst>
              <a:ext uri="{FF2B5EF4-FFF2-40B4-BE49-F238E27FC236}">
                <a16:creationId xmlns:a16="http://schemas.microsoft.com/office/drawing/2014/main" xmlns="" id="{20072517-444C-4434-9255-4C005B98D3C1}"/>
              </a:ext>
            </a:extLst>
          </p:cNvPr>
          <p:cNvSpPr/>
          <p:nvPr/>
        </p:nvSpPr>
        <p:spPr>
          <a:xfrm>
            <a:off x="5678715" y="1603004"/>
            <a:ext cx="421750" cy="420311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500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CN" altLang="en-US" sz="1500" noProof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椭圆 4">
            <a:extLst>
              <a:ext uri="{FF2B5EF4-FFF2-40B4-BE49-F238E27FC236}">
                <a16:creationId xmlns:a16="http://schemas.microsoft.com/office/drawing/2014/main" xmlns="" id="{F7A94B7D-366F-4DF3-9CCD-1818972C994A}"/>
              </a:ext>
            </a:extLst>
          </p:cNvPr>
          <p:cNvSpPr/>
          <p:nvPr/>
        </p:nvSpPr>
        <p:spPr>
          <a:xfrm>
            <a:off x="5678715" y="2198925"/>
            <a:ext cx="421750" cy="421751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500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CN" altLang="en-US" sz="1500" noProof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椭圆 5">
            <a:extLst>
              <a:ext uri="{FF2B5EF4-FFF2-40B4-BE49-F238E27FC236}">
                <a16:creationId xmlns:a16="http://schemas.microsoft.com/office/drawing/2014/main" xmlns="" id="{A1FC1DF6-A0D0-484A-9E53-6BA2E0248508}"/>
              </a:ext>
            </a:extLst>
          </p:cNvPr>
          <p:cNvSpPr/>
          <p:nvPr/>
        </p:nvSpPr>
        <p:spPr>
          <a:xfrm>
            <a:off x="5678715" y="2796285"/>
            <a:ext cx="421750" cy="420311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500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CN" altLang="en-US" sz="1500" noProof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椭圆 6">
            <a:extLst>
              <a:ext uri="{FF2B5EF4-FFF2-40B4-BE49-F238E27FC236}">
                <a16:creationId xmlns:a16="http://schemas.microsoft.com/office/drawing/2014/main" xmlns="" id="{034FCECD-EFF7-408E-9788-AABCE9900356}"/>
              </a:ext>
            </a:extLst>
          </p:cNvPr>
          <p:cNvSpPr/>
          <p:nvPr/>
        </p:nvSpPr>
        <p:spPr>
          <a:xfrm>
            <a:off x="5678715" y="3392205"/>
            <a:ext cx="421750" cy="42175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500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CN" altLang="en-US" sz="1500" noProof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接连接符 7">
            <a:extLst>
              <a:ext uri="{FF2B5EF4-FFF2-40B4-BE49-F238E27FC236}">
                <a16:creationId xmlns:a16="http://schemas.microsoft.com/office/drawing/2014/main" xmlns="" id="{09058C8C-ED1C-4DEF-9963-80555F1DFCDA}"/>
              </a:ext>
            </a:extLst>
          </p:cNvPr>
          <p:cNvCxnSpPr>
            <a:cxnSpLocks/>
          </p:cNvCxnSpPr>
          <p:nvPr/>
        </p:nvCxnSpPr>
        <p:spPr>
          <a:xfrm>
            <a:off x="5678714" y="2069960"/>
            <a:ext cx="242837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79EF341-3814-4104-A224-CA48489188C2}"/>
              </a:ext>
            </a:extLst>
          </p:cNvPr>
          <p:cNvSpPr/>
          <p:nvPr/>
        </p:nvSpPr>
        <p:spPr>
          <a:xfrm>
            <a:off x="6304646" y="1634587"/>
            <a:ext cx="197630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校務概況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B28419-CF90-4D9A-A423-C2CF50823339}"/>
              </a:ext>
            </a:extLst>
          </p:cNvPr>
          <p:cNvSpPr/>
          <p:nvPr/>
        </p:nvSpPr>
        <p:spPr>
          <a:xfrm>
            <a:off x="6304646" y="2219750"/>
            <a:ext cx="197630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國際競爭優勢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76B958BB-0E5D-4D38-A8EA-86C2A52D1FD5}"/>
              </a:ext>
            </a:extLst>
          </p:cNvPr>
          <p:cNvSpPr/>
          <p:nvPr/>
        </p:nvSpPr>
        <p:spPr>
          <a:xfrm>
            <a:off x="6304646" y="2826156"/>
            <a:ext cx="197630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標竿學習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51AAC4D-6754-46ED-BF17-2A8A5B6D0356}"/>
              </a:ext>
            </a:extLst>
          </p:cNvPr>
          <p:cNvSpPr/>
          <p:nvPr/>
        </p:nvSpPr>
        <p:spPr>
          <a:xfrm>
            <a:off x="6304646" y="3424891"/>
            <a:ext cx="197630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預期成效</a:t>
            </a:r>
          </a:p>
        </p:txBody>
      </p:sp>
      <p:cxnSp>
        <p:nvCxnSpPr>
          <p:cNvPr id="12" name="直接连接符 12">
            <a:extLst>
              <a:ext uri="{FF2B5EF4-FFF2-40B4-BE49-F238E27FC236}">
                <a16:creationId xmlns:a16="http://schemas.microsoft.com/office/drawing/2014/main" xmlns="" id="{D0DE3225-2CC2-410F-BA80-2B67CDF4F735}"/>
              </a:ext>
            </a:extLst>
          </p:cNvPr>
          <p:cNvCxnSpPr>
            <a:cxnSpLocks/>
          </p:cNvCxnSpPr>
          <p:nvPr/>
        </p:nvCxnSpPr>
        <p:spPr>
          <a:xfrm flipV="1">
            <a:off x="5678715" y="3297567"/>
            <a:ext cx="2428378" cy="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3">
            <a:extLst>
              <a:ext uri="{FF2B5EF4-FFF2-40B4-BE49-F238E27FC236}">
                <a16:creationId xmlns:a16="http://schemas.microsoft.com/office/drawing/2014/main" xmlns="" id="{A5BCA3E7-8F58-4547-8D86-320B5E8AB486}"/>
              </a:ext>
            </a:extLst>
          </p:cNvPr>
          <p:cNvCxnSpPr>
            <a:cxnSpLocks/>
          </p:cNvCxnSpPr>
          <p:nvPr/>
        </p:nvCxnSpPr>
        <p:spPr>
          <a:xfrm>
            <a:off x="5678714" y="2691161"/>
            <a:ext cx="242837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4">
            <a:extLst>
              <a:ext uri="{FF2B5EF4-FFF2-40B4-BE49-F238E27FC236}">
                <a16:creationId xmlns:a16="http://schemas.microsoft.com/office/drawing/2014/main" xmlns="" id="{5E0C9C92-D8C0-4B43-A5AD-078784C9047E}"/>
              </a:ext>
            </a:extLst>
          </p:cNvPr>
          <p:cNvCxnSpPr>
            <a:cxnSpLocks/>
          </p:cNvCxnSpPr>
          <p:nvPr/>
        </p:nvCxnSpPr>
        <p:spPr>
          <a:xfrm flipV="1">
            <a:off x="5678714" y="3918768"/>
            <a:ext cx="2428377" cy="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5">
            <a:extLst>
              <a:ext uri="{FF2B5EF4-FFF2-40B4-BE49-F238E27FC236}">
                <a16:creationId xmlns:a16="http://schemas.microsoft.com/office/drawing/2014/main" xmlns="" id="{EBC43D89-307D-43F9-9C4A-D35537C45032}"/>
              </a:ext>
            </a:extLst>
          </p:cNvPr>
          <p:cNvGrpSpPr/>
          <p:nvPr/>
        </p:nvGrpSpPr>
        <p:grpSpPr>
          <a:xfrm>
            <a:off x="5105253" y="1634587"/>
            <a:ext cx="288235" cy="3043430"/>
            <a:chOff x="2304906" y="1446070"/>
            <a:chExt cx="642258" cy="3789293"/>
          </a:xfrm>
        </p:grpSpPr>
        <p:cxnSp>
          <p:nvCxnSpPr>
            <p:cNvPr id="16" name="直接连接符 16">
              <a:extLst>
                <a:ext uri="{FF2B5EF4-FFF2-40B4-BE49-F238E27FC236}">
                  <a16:creationId xmlns:a16="http://schemas.microsoft.com/office/drawing/2014/main" xmlns="" id="{240FB15F-C5A3-4258-B87B-66EFCD62830C}"/>
                </a:ext>
              </a:extLst>
            </p:cNvPr>
            <p:cNvCxnSpPr>
              <a:cxnSpLocks/>
            </p:cNvCxnSpPr>
            <p:nvPr/>
          </p:nvCxnSpPr>
          <p:spPr>
            <a:xfrm>
              <a:off x="2304906" y="5080534"/>
              <a:ext cx="64225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xmlns="" id="{B920D5AD-C67A-4761-A88F-F68708565360}"/>
                </a:ext>
              </a:extLst>
            </p:cNvPr>
            <p:cNvGrpSpPr/>
            <p:nvPr/>
          </p:nvGrpSpPr>
          <p:grpSpPr>
            <a:xfrm flipV="1">
              <a:off x="2304906" y="1446070"/>
              <a:ext cx="642258" cy="3789293"/>
              <a:chOff x="1774958" y="-31845508"/>
              <a:chExt cx="6607779" cy="38985674"/>
            </a:xfrm>
          </p:grpSpPr>
          <p:cxnSp>
            <p:nvCxnSpPr>
              <p:cNvPr id="18" name="直接连接符 18">
                <a:extLst>
                  <a:ext uri="{FF2B5EF4-FFF2-40B4-BE49-F238E27FC236}">
                    <a16:creationId xmlns:a16="http://schemas.microsoft.com/office/drawing/2014/main" xmlns="" id="{8515BEB4-8B67-4040-A387-D95F927812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142" y="-31845508"/>
                <a:ext cx="0" cy="38985674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9">
                <a:extLst>
                  <a:ext uri="{FF2B5EF4-FFF2-40B4-BE49-F238E27FC236}">
                    <a16:creationId xmlns:a16="http://schemas.microsoft.com/office/drawing/2014/main" xmlns="" id="{FCDA9C92-A633-48BF-9DD1-E3A31DD3EE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4958" y="5227011"/>
                <a:ext cx="6607779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xmlns="" id="{67DF3FD4-2437-4E43-920E-D90045863252}"/>
              </a:ext>
            </a:extLst>
          </p:cNvPr>
          <p:cNvSpPr txBox="1"/>
          <p:nvPr/>
        </p:nvSpPr>
        <p:spPr>
          <a:xfrm>
            <a:off x="4310639" y="2350152"/>
            <a:ext cx="738664" cy="193899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  <a:endParaRPr lang="en-US" altLang="zh-CN" sz="3600" spc="4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椭圆 6">
            <a:extLst>
              <a:ext uri="{FF2B5EF4-FFF2-40B4-BE49-F238E27FC236}">
                <a16:creationId xmlns:a16="http://schemas.microsoft.com/office/drawing/2014/main" xmlns="" id="{FA79D42F-5292-4CD3-A8F0-8868E87D6AFD}"/>
              </a:ext>
            </a:extLst>
          </p:cNvPr>
          <p:cNvSpPr/>
          <p:nvPr/>
        </p:nvSpPr>
        <p:spPr>
          <a:xfrm>
            <a:off x="5702857" y="4071792"/>
            <a:ext cx="421750" cy="42175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500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zh-CN" altLang="en-US" sz="1500" noProof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3264FCC-E285-4CFF-873E-F63987CABB12}"/>
              </a:ext>
            </a:extLst>
          </p:cNvPr>
          <p:cNvSpPr/>
          <p:nvPr/>
        </p:nvSpPr>
        <p:spPr>
          <a:xfrm>
            <a:off x="6328789" y="4104478"/>
            <a:ext cx="197630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</a:p>
        </p:txBody>
      </p:sp>
      <p:cxnSp>
        <p:nvCxnSpPr>
          <p:cNvPr id="23" name="直接连接符 14">
            <a:extLst>
              <a:ext uri="{FF2B5EF4-FFF2-40B4-BE49-F238E27FC236}">
                <a16:creationId xmlns:a16="http://schemas.microsoft.com/office/drawing/2014/main" xmlns="" id="{6B20DEA0-F8F6-4755-A520-5053AD7ACDD0}"/>
              </a:ext>
            </a:extLst>
          </p:cNvPr>
          <p:cNvCxnSpPr>
            <a:cxnSpLocks/>
          </p:cNvCxnSpPr>
          <p:nvPr/>
        </p:nvCxnSpPr>
        <p:spPr>
          <a:xfrm flipV="1">
            <a:off x="5678714" y="4589392"/>
            <a:ext cx="2428377" cy="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圖形 1">
            <a:extLst>
              <a:ext uri="{FF2B5EF4-FFF2-40B4-BE49-F238E27FC236}">
                <a16:creationId xmlns:a16="http://schemas.microsoft.com/office/drawing/2014/main" xmlns="" id="{1985BBED-601C-4C83-94FC-01E0AAE7579C}"/>
              </a:ext>
            </a:extLst>
          </p:cNvPr>
          <p:cNvSpPr/>
          <p:nvPr/>
        </p:nvSpPr>
        <p:spPr>
          <a:xfrm>
            <a:off x="-49710" y="109000"/>
            <a:ext cx="3324629" cy="6649257"/>
          </a:xfrm>
          <a:custGeom>
            <a:avLst/>
            <a:gdLst>
              <a:gd name="connsiteX0" fmla="*/ 0 w 1943100"/>
              <a:gd name="connsiteY0" fmla="*/ 0 h 3886200"/>
              <a:gd name="connsiteX1" fmla="*/ 0 w 1943100"/>
              <a:gd name="connsiteY1" fmla="*/ 3894773 h 3886200"/>
              <a:gd name="connsiteX2" fmla="*/ 1947863 w 1943100"/>
              <a:gd name="connsiteY2" fmla="*/ 1947863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886200">
                <a:moveTo>
                  <a:pt x="0" y="0"/>
                </a:moveTo>
                <a:lnTo>
                  <a:pt x="0" y="3894773"/>
                </a:lnTo>
                <a:lnTo>
                  <a:pt x="1947863" y="1947863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y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262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1857B5B-31AF-4DB6-A462-1D42D6163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/>
          <a:stretch/>
        </p:blipFill>
        <p:spPr>
          <a:xfrm>
            <a:off x="-49709" y="0"/>
            <a:ext cx="9192519" cy="6867258"/>
          </a:xfrm>
          <a:prstGeom prst="rect">
            <a:avLst/>
          </a:prstGeom>
        </p:spPr>
      </p:pic>
      <p:grpSp>
        <p:nvGrpSpPr>
          <p:cNvPr id="3" name="组合 11">
            <a:extLst>
              <a:ext uri="{FF2B5EF4-FFF2-40B4-BE49-F238E27FC236}">
                <a16:creationId xmlns:a16="http://schemas.microsoft.com/office/drawing/2014/main" xmlns="" id="{2D3B82AF-CD65-41A3-AE9D-2BDF970063BB}"/>
              </a:ext>
            </a:extLst>
          </p:cNvPr>
          <p:cNvGrpSpPr/>
          <p:nvPr/>
        </p:nvGrpSpPr>
        <p:grpSpPr>
          <a:xfrm>
            <a:off x="5229757" y="1936978"/>
            <a:ext cx="288235" cy="2625377"/>
            <a:chOff x="2304906" y="1446070"/>
            <a:chExt cx="642258" cy="3789293"/>
          </a:xfrm>
        </p:grpSpPr>
        <p:cxnSp>
          <p:nvCxnSpPr>
            <p:cNvPr id="4" name="直接连接符 12">
              <a:extLst>
                <a:ext uri="{FF2B5EF4-FFF2-40B4-BE49-F238E27FC236}">
                  <a16:creationId xmlns:a16="http://schemas.microsoft.com/office/drawing/2014/main" xmlns="" id="{01C5C8B7-AF4A-43C2-BC47-3078DCDFF6BF}"/>
                </a:ext>
              </a:extLst>
            </p:cNvPr>
            <p:cNvCxnSpPr>
              <a:cxnSpLocks/>
            </p:cNvCxnSpPr>
            <p:nvPr/>
          </p:nvCxnSpPr>
          <p:spPr>
            <a:xfrm>
              <a:off x="2304906" y="5080534"/>
              <a:ext cx="64225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13">
              <a:extLst>
                <a:ext uri="{FF2B5EF4-FFF2-40B4-BE49-F238E27FC236}">
                  <a16:creationId xmlns:a16="http://schemas.microsoft.com/office/drawing/2014/main" xmlns="" id="{186218A1-DBD8-42E0-904B-45E982C0B91B}"/>
                </a:ext>
              </a:extLst>
            </p:cNvPr>
            <p:cNvGrpSpPr/>
            <p:nvPr/>
          </p:nvGrpSpPr>
          <p:grpSpPr>
            <a:xfrm flipV="1">
              <a:off x="2304906" y="1446070"/>
              <a:ext cx="642258" cy="3789293"/>
              <a:chOff x="1774958" y="-31845508"/>
              <a:chExt cx="6607779" cy="38985674"/>
            </a:xfrm>
          </p:grpSpPr>
          <p:cxnSp>
            <p:nvCxnSpPr>
              <p:cNvPr id="6" name="直接连接符 14">
                <a:extLst>
                  <a:ext uri="{FF2B5EF4-FFF2-40B4-BE49-F238E27FC236}">
                    <a16:creationId xmlns:a16="http://schemas.microsoft.com/office/drawing/2014/main" xmlns="" id="{14D16BB0-2A78-497D-B276-6297EEC4F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142" y="-31845508"/>
                <a:ext cx="0" cy="38985674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15">
                <a:extLst>
                  <a:ext uri="{FF2B5EF4-FFF2-40B4-BE49-F238E27FC236}">
                    <a16:creationId xmlns:a16="http://schemas.microsoft.com/office/drawing/2014/main" xmlns="" id="{F95FA5A3-3125-4700-8400-B8A57879F5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4958" y="5227011"/>
                <a:ext cx="6607779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470352C3-1ACB-4E85-8F0B-57E776F574AA}"/>
              </a:ext>
            </a:extLst>
          </p:cNvPr>
          <p:cNvSpPr txBox="1"/>
          <p:nvPr/>
        </p:nvSpPr>
        <p:spPr>
          <a:xfrm>
            <a:off x="4435143" y="2378760"/>
            <a:ext cx="738664" cy="165045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600" spc="4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第一章</a:t>
            </a:r>
            <a:endParaRPr lang="en-US" altLang="zh-CN" sz="3600" spc="4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A980BCF-31A3-4BF5-A993-B291BDD60F90}"/>
              </a:ext>
            </a:extLst>
          </p:cNvPr>
          <p:cNvSpPr/>
          <p:nvPr/>
        </p:nvSpPr>
        <p:spPr>
          <a:xfrm>
            <a:off x="5077936" y="3163543"/>
            <a:ext cx="3178304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3450" spc="225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校務概況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xmlns="" id="{635689FB-6667-47C6-B879-11D753EB9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3999" y="2615316"/>
            <a:ext cx="1934752" cy="445502"/>
          </a:xfrm>
          <a:prstGeom prst="rect">
            <a:avLst/>
          </a:prstGeom>
        </p:spPr>
      </p:pic>
      <p:sp>
        <p:nvSpPr>
          <p:cNvPr id="13" name="圖形 1">
            <a:extLst>
              <a:ext uri="{FF2B5EF4-FFF2-40B4-BE49-F238E27FC236}">
                <a16:creationId xmlns:a16="http://schemas.microsoft.com/office/drawing/2014/main" xmlns="" id="{6E3E97C6-4DAA-4B2A-8D08-A9D1DCF1B5EA}"/>
              </a:ext>
            </a:extLst>
          </p:cNvPr>
          <p:cNvSpPr/>
          <p:nvPr/>
        </p:nvSpPr>
        <p:spPr>
          <a:xfrm>
            <a:off x="-49710" y="109000"/>
            <a:ext cx="3324629" cy="6649257"/>
          </a:xfrm>
          <a:custGeom>
            <a:avLst/>
            <a:gdLst>
              <a:gd name="connsiteX0" fmla="*/ 0 w 1943100"/>
              <a:gd name="connsiteY0" fmla="*/ 0 h 3886200"/>
              <a:gd name="connsiteX1" fmla="*/ 0 w 1943100"/>
              <a:gd name="connsiteY1" fmla="*/ 3894773 h 3886200"/>
              <a:gd name="connsiteX2" fmla="*/ 1947863 w 1943100"/>
              <a:gd name="connsiteY2" fmla="*/ 1947863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886200">
                <a:moveTo>
                  <a:pt x="0" y="0"/>
                </a:moveTo>
                <a:lnTo>
                  <a:pt x="0" y="3894773"/>
                </a:lnTo>
                <a:lnTo>
                  <a:pt x="1947863" y="1947863"/>
                </a:lnTo>
                <a:close/>
              </a:path>
            </a:pathLst>
          </a:custGeom>
          <a:blipFill dpi="0" rotWithShape="1">
            <a:blip r:embed="rId5"/>
            <a:srcRect/>
            <a:tile tx="1073150" ty="-533400" sx="100000" sy="100000" flip="y" algn="ctr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90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BFAD55E3-00C9-4FD8-8F6A-710B60A9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74" r="12538"/>
          <a:stretch/>
        </p:blipFill>
        <p:spPr>
          <a:xfrm>
            <a:off x="0" y="1638727"/>
            <a:ext cx="4121849" cy="4348641"/>
          </a:xfrm>
          <a:prstGeom prst="rect">
            <a:avLst/>
          </a:prstGeom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xmlns="" id="{FB85A999-5B25-43AD-8931-1F0BDFEBF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32" y="257342"/>
            <a:ext cx="80599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校務基本資料</a:t>
            </a:r>
            <a:endParaRPr lang="zh-CN" altLang="en-US" sz="2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內容版面配置區 70">
            <a:extLst>
              <a:ext uri="{FF2B5EF4-FFF2-40B4-BE49-F238E27FC236}">
                <a16:creationId xmlns:a16="http://schemas.microsoft.com/office/drawing/2014/main" xmlns="" id="{23B02A73-2B1D-4F0B-907C-D638F1A6495D}"/>
              </a:ext>
            </a:extLst>
          </p:cNvPr>
          <p:cNvSpPr txBox="1">
            <a:spLocks/>
          </p:cNvSpPr>
          <p:nvPr/>
        </p:nvSpPr>
        <p:spPr>
          <a:xfrm>
            <a:off x="4368546" y="1662226"/>
            <a:ext cx="4457700" cy="2150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9966"/>
              </a:buClr>
              <a:buSzPct val="90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CC00"/>
              </a:buClr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校地面積：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62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公頃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行政：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室、電算中心、環安中心、圖書館、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常設性任務編組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稽核室、校務研究辦公室、社會責任辦公室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教學：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學院、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23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學系、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個獨立研究所、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學士班、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個碩士學位學程、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個博士學位學程、總教學中心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研究：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個校屬研究中心及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個聯合研究中心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附屬單位：國立中央大學附屬中壢高級中學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學生人數：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11,924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研究生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大學部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=49:51)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教研人數：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775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行政人員：</a:t>
            </a:r>
            <a:r>
              <a:rPr lang="en-US" altLang="zh-TW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364</a:t>
            </a:r>
            <a:r>
              <a: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</a:t>
            </a:r>
          </a:p>
          <a:p>
            <a:pPr>
              <a:lnSpc>
                <a:spcPct val="150000"/>
              </a:lnSpc>
              <a:spcBef>
                <a:spcPts val="450"/>
              </a:spcBef>
            </a:pPr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6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104B8758-D704-4B59-B095-B9D6B13F1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20" y="2766210"/>
            <a:ext cx="3672408" cy="2873430"/>
          </a:xfrm>
          <a:prstGeom prst="rect">
            <a:avLst/>
          </a:prstGeom>
        </p:spPr>
      </p:pic>
      <p:sp>
        <p:nvSpPr>
          <p:cNvPr id="3" name="內容版面配置區 70">
            <a:extLst>
              <a:ext uri="{FF2B5EF4-FFF2-40B4-BE49-F238E27FC236}">
                <a16:creationId xmlns:a16="http://schemas.microsoft.com/office/drawing/2014/main" xmlns="" id="{C9CB9F57-9D46-4C02-AD6B-923809016A13}"/>
              </a:ext>
            </a:extLst>
          </p:cNvPr>
          <p:cNvSpPr txBox="1">
            <a:spLocks/>
          </p:cNvSpPr>
          <p:nvPr/>
        </p:nvSpPr>
        <p:spPr>
          <a:xfrm>
            <a:off x="197296" y="1327214"/>
            <a:ext cx="8628950" cy="7846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9966"/>
              </a:buClr>
              <a:buSzPct val="90000"/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CC00"/>
              </a:buClr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應屆畢業生英檢通過率成長顯著，近年已</a:t>
            </a:r>
            <a:r>
              <a:rPr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高達</a:t>
            </a:r>
            <a:r>
              <a:rPr lang="en-US" altLang="zh-TW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88</a:t>
            </a:r>
            <a:r>
              <a:rPr lang="zh-TW" altLang="en-US" sz="1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％，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其中管理學院成績出色，平均分數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794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E4C0880D-59D3-426E-8E77-43D4B6C20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421020"/>
              </p:ext>
            </p:extLst>
          </p:nvPr>
        </p:nvGraphicFramePr>
        <p:xfrm>
          <a:off x="4984361" y="3033538"/>
          <a:ext cx="2501056" cy="2566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132">
                  <a:extLst>
                    <a:ext uri="{9D8B030D-6E8A-4147-A177-3AD203B41FA5}">
                      <a16:colId xmlns:a16="http://schemas.microsoft.com/office/drawing/2014/main" xmlns="" val="3233085476"/>
                    </a:ext>
                  </a:extLst>
                </a:gridCol>
                <a:gridCol w="1312924">
                  <a:extLst>
                    <a:ext uri="{9D8B030D-6E8A-4147-A177-3AD203B41FA5}">
                      <a16:colId xmlns:a16="http://schemas.microsoft.com/office/drawing/2014/main" xmlns="" val="3471846006"/>
                    </a:ext>
                  </a:extLst>
                </a:gridCol>
              </a:tblGrid>
              <a:tr h="4356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學院</a:t>
                      </a:r>
                    </a:p>
                  </a:txBody>
                  <a:tcPr marL="51435" marR="5143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zh-TW" sz="1400" b="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多益成績</a:t>
                      </a:r>
                    </a:p>
                  </a:txBody>
                  <a:tcPr marL="51435" marR="51435" marT="0" marB="0" anchor="ctr">
                    <a:solidFill>
                      <a:srgbClr val="A16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4992850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管理學院</a:t>
                      </a:r>
                    </a:p>
                  </a:txBody>
                  <a:tcPr marL="13335" marR="1333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794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1632663451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文學院</a:t>
                      </a:r>
                    </a:p>
                  </a:txBody>
                  <a:tcPr marL="13335" marR="13335" marT="0" marB="0" anchor="ctr"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782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1800437780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資電學院</a:t>
                      </a:r>
                    </a:p>
                  </a:txBody>
                  <a:tcPr marL="13335" marR="1333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721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2908935321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生醫理工學院</a:t>
                      </a:r>
                    </a:p>
                  </a:txBody>
                  <a:tcPr marL="13335" marR="13335" marT="0" marB="0" anchor="ctr"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712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160426539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地科學院</a:t>
                      </a:r>
                    </a:p>
                  </a:txBody>
                  <a:tcPr marL="13335" marR="1333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696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140564003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客家學院</a:t>
                      </a:r>
                    </a:p>
                  </a:txBody>
                  <a:tcPr marL="13335" marR="13335" marT="0" marB="0" anchor="ctr"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691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4291186222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理學院</a:t>
                      </a:r>
                    </a:p>
                  </a:txBody>
                  <a:tcPr marL="13335" marR="13335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683</a:t>
                      </a:r>
                      <a:endParaRPr lang="zh-TW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944284983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0" kern="1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工學院</a:t>
                      </a:r>
                    </a:p>
                  </a:txBody>
                  <a:tcPr marL="13335" marR="13335" marT="0" marB="0" anchor="ctr"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680</a:t>
                      </a:r>
                      <a:endParaRPr lang="zh-TW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3335" marR="13335" marT="0" marB="0" anchor="ctr"/>
                </a:tc>
                <a:extLst>
                  <a:ext uri="{0D108BD9-81ED-4DB2-BD59-A6C34878D82A}">
                    <a16:rowId xmlns:a16="http://schemas.microsoft.com/office/drawing/2014/main" xmlns="" val="5763209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93E3626-095F-4857-BEFE-600E9B9DD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925" y="2676742"/>
            <a:ext cx="2535261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本校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學年應屆業生多益成績統計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291623E0-136E-49A4-A052-658C47639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32" y="257342"/>
            <a:ext cx="80599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畢業生英檢通過率成</a:t>
            </a:r>
            <a:endParaRPr lang="zh-CN" altLang="en-US" sz="2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0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31041D4-8BD4-4112-B5CD-281684F820F0}"/>
              </a:ext>
            </a:extLst>
          </p:cNvPr>
          <p:cNvGrpSpPr/>
          <p:nvPr/>
        </p:nvGrpSpPr>
        <p:grpSpPr>
          <a:xfrm>
            <a:off x="923637" y="2298664"/>
            <a:ext cx="7286070" cy="3109761"/>
            <a:chOff x="251103" y="1003877"/>
            <a:chExt cx="9030337" cy="385423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4A2AD409-B99B-4DBB-8625-3A8E0CDE092A}"/>
                </a:ext>
              </a:extLst>
            </p:cNvPr>
            <p:cNvGrpSpPr/>
            <p:nvPr/>
          </p:nvGrpSpPr>
          <p:grpSpPr>
            <a:xfrm>
              <a:off x="2873515" y="1003877"/>
              <a:ext cx="2065893" cy="1757720"/>
              <a:chOff x="2873515" y="1003877"/>
              <a:chExt cx="2065893" cy="1757720"/>
            </a:xfrm>
          </p:grpSpPr>
          <p:sp>
            <p:nvSpPr>
              <p:cNvPr id="47" name="任意多边形 54">
                <a:extLst>
                  <a:ext uri="{FF2B5EF4-FFF2-40B4-BE49-F238E27FC236}">
                    <a16:creationId xmlns:a16="http://schemas.microsoft.com/office/drawing/2014/main" xmlns="" id="{BBEEDAE7-2438-4438-8C54-2BD249FD908F}"/>
                  </a:ext>
                </a:extLst>
              </p:cNvPr>
              <p:cNvSpPr/>
              <p:nvPr/>
            </p:nvSpPr>
            <p:spPr>
              <a:xfrm rot="5400000">
                <a:off x="3027602" y="849790"/>
                <a:ext cx="1757720" cy="2065893"/>
              </a:xfrm>
              <a:custGeom>
                <a:avLst/>
                <a:gdLst>
                  <a:gd name="connsiteX0" fmla="*/ 0 w 2232000"/>
                  <a:gd name="connsiteY0" fmla="*/ 2335309 h 2590940"/>
                  <a:gd name="connsiteX1" fmla="*/ 0 w 2232000"/>
                  <a:gd name="connsiteY1" fmla="*/ 614571 h 2590940"/>
                  <a:gd name="connsiteX2" fmla="*/ 255630 w 2232000"/>
                  <a:gd name="connsiteY2" fmla="*/ 358940 h 2590940"/>
                  <a:gd name="connsiteX3" fmla="*/ 907815 w 2232000"/>
                  <a:gd name="connsiteY3" fmla="*/ 358940 h 2590940"/>
                  <a:gd name="connsiteX4" fmla="*/ 1116000 w 2232000"/>
                  <a:gd name="connsiteY4" fmla="*/ 0 h 2590940"/>
                  <a:gd name="connsiteX5" fmla="*/ 1324185 w 2232000"/>
                  <a:gd name="connsiteY5" fmla="*/ 358940 h 2590940"/>
                  <a:gd name="connsiteX6" fmla="*/ 1976369 w 2232000"/>
                  <a:gd name="connsiteY6" fmla="*/ 358940 h 2590940"/>
                  <a:gd name="connsiteX7" fmla="*/ 2232000 w 2232000"/>
                  <a:gd name="connsiteY7" fmla="*/ 614571 h 2590940"/>
                  <a:gd name="connsiteX8" fmla="*/ 2232000 w 2232000"/>
                  <a:gd name="connsiteY8" fmla="*/ 2335309 h 2590940"/>
                  <a:gd name="connsiteX9" fmla="*/ 1976369 w 2232000"/>
                  <a:gd name="connsiteY9" fmla="*/ 2590940 h 2590940"/>
                  <a:gd name="connsiteX10" fmla="*/ 255630 w 2232000"/>
                  <a:gd name="connsiteY10" fmla="*/ 2590940 h 2590940"/>
                  <a:gd name="connsiteX11" fmla="*/ 0 w 2232000"/>
                  <a:gd name="connsiteY11" fmla="*/ 2335309 h 259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2000" h="2590940">
                    <a:moveTo>
                      <a:pt x="0" y="2335309"/>
                    </a:moveTo>
                    <a:lnTo>
                      <a:pt x="0" y="614571"/>
                    </a:lnTo>
                    <a:cubicBezTo>
                      <a:pt x="0" y="473390"/>
                      <a:pt x="114449" y="358940"/>
                      <a:pt x="255630" y="358940"/>
                    </a:cubicBezTo>
                    <a:lnTo>
                      <a:pt x="907815" y="358940"/>
                    </a:lnTo>
                    <a:lnTo>
                      <a:pt x="1116000" y="0"/>
                    </a:lnTo>
                    <a:lnTo>
                      <a:pt x="1324185" y="358940"/>
                    </a:lnTo>
                    <a:lnTo>
                      <a:pt x="1976369" y="358940"/>
                    </a:lnTo>
                    <a:cubicBezTo>
                      <a:pt x="2117550" y="358940"/>
                      <a:pt x="2232000" y="473390"/>
                      <a:pt x="2232000" y="614571"/>
                    </a:cubicBezTo>
                    <a:lnTo>
                      <a:pt x="2232000" y="2335309"/>
                    </a:lnTo>
                    <a:cubicBezTo>
                      <a:pt x="2232000" y="2476490"/>
                      <a:pt x="2117550" y="2590940"/>
                      <a:pt x="1976369" y="2590940"/>
                    </a:cubicBezTo>
                    <a:lnTo>
                      <a:pt x="255630" y="2590940"/>
                    </a:lnTo>
                    <a:cubicBezTo>
                      <a:pt x="114449" y="2590940"/>
                      <a:pt x="0" y="2476490"/>
                      <a:pt x="0" y="2335309"/>
                    </a:cubicBezTo>
                    <a:close/>
                  </a:path>
                </a:pathLst>
              </a:custGeom>
              <a:solidFill>
                <a:srgbClr val="7030A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439" tIns="27220" rIns="54439" bIns="27220" anchor="ctr"/>
              <a:lstStyle/>
              <a:p>
                <a:pPr algn="ctr">
                  <a:defRPr/>
                </a:pPr>
                <a:endPara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8" name="组合 199">
                <a:extLst>
                  <a:ext uri="{FF2B5EF4-FFF2-40B4-BE49-F238E27FC236}">
                    <a16:creationId xmlns:a16="http://schemas.microsoft.com/office/drawing/2014/main" xmlns="" id="{FB53B08E-0929-44B4-AB5A-EE102188C5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16576" y="1705213"/>
                <a:ext cx="464573" cy="416302"/>
                <a:chOff x="6942138" y="1422400"/>
                <a:chExt cx="357188" cy="323851"/>
              </a:xfrm>
            </p:grpSpPr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xmlns="" id="{772A5CFF-2ECA-4814-B831-A2881B572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2138" y="1706563"/>
                  <a:ext cx="357188" cy="39688"/>
                </a:xfrm>
                <a:custGeom>
                  <a:avLst/>
                  <a:gdLst>
                    <a:gd name="T0" fmla="*/ 357188 w 136"/>
                    <a:gd name="T1" fmla="*/ 18521 h 15"/>
                    <a:gd name="T2" fmla="*/ 336177 w 136"/>
                    <a:gd name="T3" fmla="*/ 39688 h 15"/>
                    <a:gd name="T4" fmla="*/ 21011 w 136"/>
                    <a:gd name="T5" fmla="*/ 39688 h 15"/>
                    <a:gd name="T6" fmla="*/ 0 w 136"/>
                    <a:gd name="T7" fmla="*/ 18521 h 15"/>
                    <a:gd name="T8" fmla="*/ 21011 w 136"/>
                    <a:gd name="T9" fmla="*/ 0 h 15"/>
                    <a:gd name="T10" fmla="*/ 336177 w 136"/>
                    <a:gd name="T11" fmla="*/ 0 h 15"/>
                    <a:gd name="T12" fmla="*/ 357188 w 136"/>
                    <a:gd name="T13" fmla="*/ 18521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6" h="15">
                      <a:moveTo>
                        <a:pt x="136" y="7"/>
                      </a:moveTo>
                      <a:cubicBezTo>
                        <a:pt x="136" y="12"/>
                        <a:pt x="133" y="15"/>
                        <a:pt x="128" y="15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0" y="3"/>
                        <a:pt x="3" y="0"/>
                        <a:pt x="8" y="0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cubicBezTo>
                        <a:pt x="133" y="0"/>
                        <a:pt x="136" y="3"/>
                        <a:pt x="136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xmlns="" id="{C0D00C9F-586F-4725-B503-0619A5440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6588" y="1562100"/>
                  <a:ext cx="42863" cy="123825"/>
                </a:xfrm>
                <a:custGeom>
                  <a:avLst/>
                  <a:gdLst>
                    <a:gd name="T0" fmla="*/ 21432 w 16"/>
                    <a:gd name="T1" fmla="*/ 123825 h 47"/>
                    <a:gd name="T2" fmla="*/ 0 w 16"/>
                    <a:gd name="T3" fmla="*/ 102748 h 47"/>
                    <a:gd name="T4" fmla="*/ 0 w 16"/>
                    <a:gd name="T5" fmla="*/ 21077 h 47"/>
                    <a:gd name="T6" fmla="*/ 21432 w 16"/>
                    <a:gd name="T7" fmla="*/ 0 h 47"/>
                    <a:gd name="T8" fmla="*/ 42863 w 16"/>
                    <a:gd name="T9" fmla="*/ 21077 h 47"/>
                    <a:gd name="T10" fmla="*/ 42863 w 16"/>
                    <a:gd name="T11" fmla="*/ 102748 h 47"/>
                    <a:gd name="T12" fmla="*/ 21432 w 16"/>
                    <a:gd name="T13" fmla="*/ 123825 h 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47">
                      <a:moveTo>
                        <a:pt x="8" y="47"/>
                      </a:moveTo>
                      <a:cubicBezTo>
                        <a:pt x="4" y="47"/>
                        <a:pt x="0" y="44"/>
                        <a:pt x="0" y="3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4"/>
                        <a:pt x="16" y="8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cubicBezTo>
                        <a:pt x="16" y="44"/>
                        <a:pt x="12" y="47"/>
                        <a:pt x="8" y="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xmlns="" id="{ECF9D956-9136-4D5A-B31E-1587E48187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2788" y="1562100"/>
                  <a:ext cx="39688" cy="123825"/>
                </a:xfrm>
                <a:custGeom>
                  <a:avLst/>
                  <a:gdLst>
                    <a:gd name="T0" fmla="*/ 21167 w 15"/>
                    <a:gd name="T1" fmla="*/ 123825 h 47"/>
                    <a:gd name="T2" fmla="*/ 0 w 15"/>
                    <a:gd name="T3" fmla="*/ 102748 h 47"/>
                    <a:gd name="T4" fmla="*/ 0 w 15"/>
                    <a:gd name="T5" fmla="*/ 21077 h 47"/>
                    <a:gd name="T6" fmla="*/ 21167 w 15"/>
                    <a:gd name="T7" fmla="*/ 0 h 47"/>
                    <a:gd name="T8" fmla="*/ 39688 w 15"/>
                    <a:gd name="T9" fmla="*/ 21077 h 47"/>
                    <a:gd name="T10" fmla="*/ 39688 w 15"/>
                    <a:gd name="T11" fmla="*/ 102748 h 47"/>
                    <a:gd name="T12" fmla="*/ 21167 w 15"/>
                    <a:gd name="T13" fmla="*/ 123825 h 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47">
                      <a:moveTo>
                        <a:pt x="8" y="47"/>
                      </a:moveTo>
                      <a:cubicBezTo>
                        <a:pt x="3" y="47"/>
                        <a:pt x="0" y="44"/>
                        <a:pt x="0" y="3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12" y="0"/>
                        <a:pt x="15" y="4"/>
                        <a:pt x="15" y="8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4"/>
                        <a:pt x="12" y="47"/>
                        <a:pt x="8" y="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xmlns="" id="{CC5F02BA-CB86-43C6-ADF1-3B15CA344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8988" y="1562100"/>
                  <a:ext cx="39688" cy="123825"/>
                </a:xfrm>
                <a:custGeom>
                  <a:avLst/>
                  <a:gdLst>
                    <a:gd name="T0" fmla="*/ 18521 w 15"/>
                    <a:gd name="T1" fmla="*/ 123825 h 47"/>
                    <a:gd name="T2" fmla="*/ 0 w 15"/>
                    <a:gd name="T3" fmla="*/ 102748 h 47"/>
                    <a:gd name="T4" fmla="*/ 0 w 15"/>
                    <a:gd name="T5" fmla="*/ 21077 h 47"/>
                    <a:gd name="T6" fmla="*/ 18521 w 15"/>
                    <a:gd name="T7" fmla="*/ 0 h 47"/>
                    <a:gd name="T8" fmla="*/ 39688 w 15"/>
                    <a:gd name="T9" fmla="*/ 21077 h 47"/>
                    <a:gd name="T10" fmla="*/ 39688 w 15"/>
                    <a:gd name="T11" fmla="*/ 102748 h 47"/>
                    <a:gd name="T12" fmla="*/ 18521 w 15"/>
                    <a:gd name="T13" fmla="*/ 123825 h 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47">
                      <a:moveTo>
                        <a:pt x="7" y="47"/>
                      </a:moveTo>
                      <a:cubicBezTo>
                        <a:pt x="3" y="47"/>
                        <a:pt x="0" y="44"/>
                        <a:pt x="0" y="3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12" y="0"/>
                        <a:pt x="15" y="4"/>
                        <a:pt x="15" y="8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4"/>
                        <a:pt x="12" y="47"/>
                        <a:pt x="7" y="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xmlns="" id="{E4DA1ED6-CE8D-4058-93DE-F2390E5A3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2013" y="1562100"/>
                  <a:ext cx="42863" cy="123825"/>
                </a:xfrm>
                <a:custGeom>
                  <a:avLst/>
                  <a:gdLst>
                    <a:gd name="T0" fmla="*/ 21432 w 16"/>
                    <a:gd name="T1" fmla="*/ 123825 h 47"/>
                    <a:gd name="T2" fmla="*/ 0 w 16"/>
                    <a:gd name="T3" fmla="*/ 102748 h 47"/>
                    <a:gd name="T4" fmla="*/ 0 w 16"/>
                    <a:gd name="T5" fmla="*/ 21077 h 47"/>
                    <a:gd name="T6" fmla="*/ 21432 w 16"/>
                    <a:gd name="T7" fmla="*/ 0 h 47"/>
                    <a:gd name="T8" fmla="*/ 42863 w 16"/>
                    <a:gd name="T9" fmla="*/ 21077 h 47"/>
                    <a:gd name="T10" fmla="*/ 42863 w 16"/>
                    <a:gd name="T11" fmla="*/ 102748 h 47"/>
                    <a:gd name="T12" fmla="*/ 21432 w 16"/>
                    <a:gd name="T13" fmla="*/ 123825 h 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47">
                      <a:moveTo>
                        <a:pt x="8" y="47"/>
                      </a:moveTo>
                      <a:cubicBezTo>
                        <a:pt x="4" y="47"/>
                        <a:pt x="0" y="44"/>
                        <a:pt x="0" y="3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4"/>
                        <a:pt x="16" y="8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cubicBezTo>
                        <a:pt x="16" y="44"/>
                        <a:pt x="12" y="47"/>
                        <a:pt x="8" y="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xmlns="" id="{B23195D1-C871-4F0D-8061-B96FE0F7D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10400" y="1422400"/>
                  <a:ext cx="220663" cy="66675"/>
                </a:xfrm>
                <a:custGeom>
                  <a:avLst/>
                  <a:gdLst>
                    <a:gd name="T0" fmla="*/ 220663 w 84"/>
                    <a:gd name="T1" fmla="*/ 66675 h 25"/>
                    <a:gd name="T2" fmla="*/ 136601 w 84"/>
                    <a:gd name="T3" fmla="*/ 10668 h 25"/>
                    <a:gd name="T4" fmla="*/ 84062 w 84"/>
                    <a:gd name="T5" fmla="*/ 10668 h 25"/>
                    <a:gd name="T6" fmla="*/ 47285 w 84"/>
                    <a:gd name="T7" fmla="*/ 34671 h 25"/>
                    <a:gd name="T8" fmla="*/ 0 w 84"/>
                    <a:gd name="T9" fmla="*/ 66675 h 25"/>
                    <a:gd name="T10" fmla="*/ 220663 w 84"/>
                    <a:gd name="T11" fmla="*/ 66675 h 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4" h="25">
                      <a:moveTo>
                        <a:pt x="84" y="25"/>
                      </a:move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46" y="0"/>
                        <a:pt x="38" y="0"/>
                        <a:pt x="32" y="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0" y="25"/>
                        <a:pt x="0" y="25"/>
                        <a:pt x="0" y="25"/>
                      </a:cubicBezTo>
                      <a:lnTo>
                        <a:pt x="84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xmlns="" id="{EC9663A2-1302-423B-9899-B588BD527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2775" y="1509713"/>
                  <a:ext cx="315913" cy="41275"/>
                </a:xfrm>
                <a:custGeom>
                  <a:avLst/>
                  <a:gdLst>
                    <a:gd name="T0" fmla="*/ 315913 w 120"/>
                    <a:gd name="T1" fmla="*/ 20638 h 16"/>
                    <a:gd name="T2" fmla="*/ 294852 w 120"/>
                    <a:gd name="T3" fmla="*/ 41275 h 16"/>
                    <a:gd name="T4" fmla="*/ 21061 w 120"/>
                    <a:gd name="T5" fmla="*/ 41275 h 16"/>
                    <a:gd name="T6" fmla="*/ 0 w 120"/>
                    <a:gd name="T7" fmla="*/ 20638 h 16"/>
                    <a:gd name="T8" fmla="*/ 21061 w 120"/>
                    <a:gd name="T9" fmla="*/ 0 h 16"/>
                    <a:gd name="T10" fmla="*/ 294852 w 120"/>
                    <a:gd name="T11" fmla="*/ 0 h 16"/>
                    <a:gd name="T12" fmla="*/ 315913 w 120"/>
                    <a:gd name="T13" fmla="*/ 20638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0" h="16">
                      <a:moveTo>
                        <a:pt x="120" y="8"/>
                      </a:moveTo>
                      <a:cubicBezTo>
                        <a:pt x="120" y="12"/>
                        <a:pt x="116" y="16"/>
                        <a:pt x="112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2"/>
                        <a:pt x="0" y="8"/>
                      </a:cubicBezTo>
                      <a:cubicBezTo>
                        <a:pt x="0" y="3"/>
                        <a:pt x="4" y="0"/>
                        <a:pt x="8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6" y="0"/>
                        <a:pt x="120" y="3"/>
                        <a:pt x="120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9" name="文本框 226">
                <a:extLst>
                  <a:ext uri="{FF2B5EF4-FFF2-40B4-BE49-F238E27FC236}">
                    <a16:creationId xmlns:a16="http://schemas.microsoft.com/office/drawing/2014/main" xmlns="" id="{C539A02B-5654-4C6B-9359-9DB16C28FB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3466" y="2270284"/>
                <a:ext cx="1153481" cy="373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4439" tIns="27220" rIns="54439" bIns="2722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cs typeface="Arial Unicode MS" pitchFamily="34" charset="-122"/>
                  </a:rPr>
                  <a:t>加入標題</a:t>
                </a: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BBFA7438-DF45-45C5-A7A6-E06F005F7115}"/>
                </a:ext>
              </a:extLst>
            </p:cNvPr>
            <p:cNvGrpSpPr/>
            <p:nvPr/>
          </p:nvGrpSpPr>
          <p:grpSpPr>
            <a:xfrm>
              <a:off x="4983715" y="1011377"/>
              <a:ext cx="1778541" cy="2040255"/>
              <a:chOff x="4983715" y="1011377"/>
              <a:chExt cx="1778541" cy="2040255"/>
            </a:xfrm>
          </p:grpSpPr>
          <p:sp>
            <p:nvSpPr>
              <p:cNvPr id="39" name="任意多边形 46">
                <a:extLst>
                  <a:ext uri="{FF2B5EF4-FFF2-40B4-BE49-F238E27FC236}">
                    <a16:creationId xmlns:a16="http://schemas.microsoft.com/office/drawing/2014/main" xmlns="" id="{233449D6-01ED-4119-8694-04D411FE13FE}"/>
                  </a:ext>
                </a:extLst>
              </p:cNvPr>
              <p:cNvSpPr/>
              <p:nvPr/>
            </p:nvSpPr>
            <p:spPr>
              <a:xfrm flipH="1" flipV="1">
                <a:off x="4983715" y="1011377"/>
                <a:ext cx="1778541" cy="2040255"/>
              </a:xfrm>
              <a:custGeom>
                <a:avLst/>
                <a:gdLst>
                  <a:gd name="connsiteX0" fmla="*/ 0 w 2232000"/>
                  <a:gd name="connsiteY0" fmla="*/ 2335309 h 2590940"/>
                  <a:gd name="connsiteX1" fmla="*/ 0 w 2232000"/>
                  <a:gd name="connsiteY1" fmla="*/ 614571 h 2590940"/>
                  <a:gd name="connsiteX2" fmla="*/ 255630 w 2232000"/>
                  <a:gd name="connsiteY2" fmla="*/ 358940 h 2590940"/>
                  <a:gd name="connsiteX3" fmla="*/ 907815 w 2232000"/>
                  <a:gd name="connsiteY3" fmla="*/ 358940 h 2590940"/>
                  <a:gd name="connsiteX4" fmla="*/ 1116000 w 2232000"/>
                  <a:gd name="connsiteY4" fmla="*/ 0 h 2590940"/>
                  <a:gd name="connsiteX5" fmla="*/ 1324185 w 2232000"/>
                  <a:gd name="connsiteY5" fmla="*/ 358940 h 2590940"/>
                  <a:gd name="connsiteX6" fmla="*/ 1976369 w 2232000"/>
                  <a:gd name="connsiteY6" fmla="*/ 358940 h 2590940"/>
                  <a:gd name="connsiteX7" fmla="*/ 2232000 w 2232000"/>
                  <a:gd name="connsiteY7" fmla="*/ 614571 h 2590940"/>
                  <a:gd name="connsiteX8" fmla="*/ 2232000 w 2232000"/>
                  <a:gd name="connsiteY8" fmla="*/ 2335309 h 2590940"/>
                  <a:gd name="connsiteX9" fmla="*/ 1976369 w 2232000"/>
                  <a:gd name="connsiteY9" fmla="*/ 2590940 h 2590940"/>
                  <a:gd name="connsiteX10" fmla="*/ 255630 w 2232000"/>
                  <a:gd name="connsiteY10" fmla="*/ 2590940 h 2590940"/>
                  <a:gd name="connsiteX11" fmla="*/ 0 w 2232000"/>
                  <a:gd name="connsiteY11" fmla="*/ 2335309 h 259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2000" h="2590940">
                    <a:moveTo>
                      <a:pt x="0" y="2335309"/>
                    </a:moveTo>
                    <a:lnTo>
                      <a:pt x="0" y="614571"/>
                    </a:lnTo>
                    <a:cubicBezTo>
                      <a:pt x="0" y="473390"/>
                      <a:pt x="114449" y="358940"/>
                      <a:pt x="255630" y="358940"/>
                    </a:cubicBezTo>
                    <a:lnTo>
                      <a:pt x="907815" y="358940"/>
                    </a:lnTo>
                    <a:lnTo>
                      <a:pt x="1116000" y="0"/>
                    </a:lnTo>
                    <a:lnTo>
                      <a:pt x="1324185" y="358940"/>
                    </a:lnTo>
                    <a:lnTo>
                      <a:pt x="1976369" y="358940"/>
                    </a:lnTo>
                    <a:cubicBezTo>
                      <a:pt x="2117550" y="358940"/>
                      <a:pt x="2232000" y="473390"/>
                      <a:pt x="2232000" y="614571"/>
                    </a:cubicBezTo>
                    <a:lnTo>
                      <a:pt x="2232000" y="2335309"/>
                    </a:lnTo>
                    <a:cubicBezTo>
                      <a:pt x="2232000" y="2476490"/>
                      <a:pt x="2117550" y="2590940"/>
                      <a:pt x="1976369" y="2590940"/>
                    </a:cubicBezTo>
                    <a:lnTo>
                      <a:pt x="255630" y="2590940"/>
                    </a:lnTo>
                    <a:cubicBezTo>
                      <a:pt x="114449" y="2590940"/>
                      <a:pt x="0" y="2476490"/>
                      <a:pt x="0" y="2335309"/>
                    </a:cubicBezTo>
                    <a:close/>
                  </a:path>
                </a:pathLst>
              </a:custGeom>
              <a:solidFill>
                <a:srgbClr val="7030A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439" tIns="27220" rIns="54439" bIns="27220" anchor="ctr"/>
              <a:lstStyle/>
              <a:p>
                <a:pPr algn="ctr">
                  <a:defRPr/>
                </a:pP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0" name="组合 193">
                <a:extLst>
                  <a:ext uri="{FF2B5EF4-FFF2-40B4-BE49-F238E27FC236}">
                    <a16:creationId xmlns:a16="http://schemas.microsoft.com/office/drawing/2014/main" xmlns="" id="{70E98B31-D7C9-4A41-AC7F-3C6A8198E4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57151" y="1782723"/>
                <a:ext cx="431661" cy="356295"/>
                <a:chOff x="9478963" y="1489075"/>
                <a:chExt cx="307975" cy="257176"/>
              </a:xfrm>
            </p:grpSpPr>
            <p:sp>
              <p:nvSpPr>
                <p:cNvPr id="42" name="Freeform 26">
                  <a:extLst>
                    <a:ext uri="{FF2B5EF4-FFF2-40B4-BE49-F238E27FC236}">
                      <a16:creationId xmlns:a16="http://schemas.microsoft.com/office/drawing/2014/main" xmlns="" id="{3ED2D0F7-E85C-4092-B5E3-833904FF5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78963" y="1706563"/>
                  <a:ext cx="307975" cy="39688"/>
                </a:xfrm>
                <a:custGeom>
                  <a:avLst/>
                  <a:gdLst>
                    <a:gd name="T0" fmla="*/ 307975 w 118"/>
                    <a:gd name="T1" fmla="*/ 18521 h 15"/>
                    <a:gd name="T2" fmla="*/ 287095 w 118"/>
                    <a:gd name="T3" fmla="*/ 39688 h 15"/>
                    <a:gd name="T4" fmla="*/ 18270 w 118"/>
                    <a:gd name="T5" fmla="*/ 39688 h 15"/>
                    <a:gd name="T6" fmla="*/ 0 w 118"/>
                    <a:gd name="T7" fmla="*/ 18521 h 15"/>
                    <a:gd name="T8" fmla="*/ 18270 w 118"/>
                    <a:gd name="T9" fmla="*/ 0 h 15"/>
                    <a:gd name="T10" fmla="*/ 287095 w 118"/>
                    <a:gd name="T11" fmla="*/ 0 h 15"/>
                    <a:gd name="T12" fmla="*/ 307975 w 118"/>
                    <a:gd name="T13" fmla="*/ 18521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8" h="15">
                      <a:moveTo>
                        <a:pt x="118" y="7"/>
                      </a:moveTo>
                      <a:cubicBezTo>
                        <a:pt x="118" y="12"/>
                        <a:pt x="115" y="15"/>
                        <a:pt x="110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15" y="0"/>
                        <a:pt x="118" y="3"/>
                        <a:pt x="118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Freeform 27">
                  <a:extLst>
                    <a:ext uri="{FF2B5EF4-FFF2-40B4-BE49-F238E27FC236}">
                      <a16:creationId xmlns:a16="http://schemas.microsoft.com/office/drawing/2014/main" xmlns="" id="{2537F512-38F2-4B2F-B07C-5F743BA07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4363" y="1562100"/>
                  <a:ext cx="41275" cy="123825"/>
                </a:xfrm>
                <a:custGeom>
                  <a:avLst/>
                  <a:gdLst>
                    <a:gd name="T0" fmla="*/ 20638 w 16"/>
                    <a:gd name="T1" fmla="*/ 123825 h 47"/>
                    <a:gd name="T2" fmla="*/ 0 w 16"/>
                    <a:gd name="T3" fmla="*/ 102748 h 47"/>
                    <a:gd name="T4" fmla="*/ 0 w 16"/>
                    <a:gd name="T5" fmla="*/ 21077 h 47"/>
                    <a:gd name="T6" fmla="*/ 20638 w 16"/>
                    <a:gd name="T7" fmla="*/ 0 h 47"/>
                    <a:gd name="T8" fmla="*/ 41275 w 16"/>
                    <a:gd name="T9" fmla="*/ 21077 h 47"/>
                    <a:gd name="T10" fmla="*/ 41275 w 16"/>
                    <a:gd name="T11" fmla="*/ 102748 h 47"/>
                    <a:gd name="T12" fmla="*/ 20638 w 16"/>
                    <a:gd name="T13" fmla="*/ 123825 h 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47">
                      <a:moveTo>
                        <a:pt x="8" y="47"/>
                      </a:moveTo>
                      <a:cubicBezTo>
                        <a:pt x="4" y="47"/>
                        <a:pt x="0" y="44"/>
                        <a:pt x="0" y="3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4"/>
                        <a:pt x="16" y="8"/>
                      </a:cubicBezTo>
                      <a:cubicBezTo>
                        <a:pt x="16" y="39"/>
                        <a:pt x="16" y="39"/>
                        <a:pt x="16" y="39"/>
                      </a:cubicBezTo>
                      <a:cubicBezTo>
                        <a:pt x="16" y="44"/>
                        <a:pt x="12" y="47"/>
                        <a:pt x="8" y="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Freeform 28">
                  <a:extLst>
                    <a:ext uri="{FF2B5EF4-FFF2-40B4-BE49-F238E27FC236}">
                      <a16:creationId xmlns:a16="http://schemas.microsoft.com/office/drawing/2014/main" xmlns="" id="{C9EC2EF4-E480-44E9-8A6D-061478D94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7388" y="1525588"/>
                  <a:ext cx="42863" cy="160338"/>
                </a:xfrm>
                <a:custGeom>
                  <a:avLst/>
                  <a:gdLst>
                    <a:gd name="T0" fmla="*/ 21432 w 16"/>
                    <a:gd name="T1" fmla="*/ 160338 h 61"/>
                    <a:gd name="T2" fmla="*/ 0 w 16"/>
                    <a:gd name="T3" fmla="*/ 139310 h 61"/>
                    <a:gd name="T4" fmla="*/ 0 w 16"/>
                    <a:gd name="T5" fmla="*/ 21028 h 61"/>
                    <a:gd name="T6" fmla="*/ 21432 w 16"/>
                    <a:gd name="T7" fmla="*/ 0 h 61"/>
                    <a:gd name="T8" fmla="*/ 42863 w 16"/>
                    <a:gd name="T9" fmla="*/ 21028 h 61"/>
                    <a:gd name="T10" fmla="*/ 42863 w 16"/>
                    <a:gd name="T11" fmla="*/ 139310 h 61"/>
                    <a:gd name="T12" fmla="*/ 21432 w 16"/>
                    <a:gd name="T13" fmla="*/ 160338 h 6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61">
                      <a:moveTo>
                        <a:pt x="8" y="61"/>
                      </a:moveTo>
                      <a:cubicBezTo>
                        <a:pt x="3" y="61"/>
                        <a:pt x="0" y="58"/>
                        <a:pt x="0" y="53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12" y="0"/>
                        <a:pt x="16" y="4"/>
                        <a:pt x="16" y="8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6" y="58"/>
                        <a:pt x="12" y="61"/>
                        <a:pt x="8" y="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5" name="Freeform 29">
                  <a:extLst>
                    <a:ext uri="{FF2B5EF4-FFF2-40B4-BE49-F238E27FC236}">
                      <a16:creationId xmlns:a16="http://schemas.microsoft.com/office/drawing/2014/main" xmlns="" id="{C3475E15-4769-4E37-B0C4-599F862898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2000" y="1489075"/>
                  <a:ext cx="38100" cy="196850"/>
                </a:xfrm>
                <a:custGeom>
                  <a:avLst/>
                  <a:gdLst>
                    <a:gd name="T0" fmla="*/ 20320 w 15"/>
                    <a:gd name="T1" fmla="*/ 196850 h 75"/>
                    <a:gd name="T2" fmla="*/ 0 w 15"/>
                    <a:gd name="T3" fmla="*/ 175853 h 75"/>
                    <a:gd name="T4" fmla="*/ 0 w 15"/>
                    <a:gd name="T5" fmla="*/ 20997 h 75"/>
                    <a:gd name="T6" fmla="*/ 20320 w 15"/>
                    <a:gd name="T7" fmla="*/ 0 h 75"/>
                    <a:gd name="T8" fmla="*/ 38100 w 15"/>
                    <a:gd name="T9" fmla="*/ 20997 h 75"/>
                    <a:gd name="T10" fmla="*/ 38100 w 15"/>
                    <a:gd name="T11" fmla="*/ 175853 h 75"/>
                    <a:gd name="T12" fmla="*/ 20320 w 15"/>
                    <a:gd name="T13" fmla="*/ 196850 h 7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75">
                      <a:moveTo>
                        <a:pt x="8" y="75"/>
                      </a:moveTo>
                      <a:cubicBezTo>
                        <a:pt x="3" y="75"/>
                        <a:pt x="0" y="72"/>
                        <a:pt x="0" y="6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3"/>
                        <a:pt x="3" y="0"/>
                        <a:pt x="8" y="0"/>
                      </a:cubicBezTo>
                      <a:cubicBezTo>
                        <a:pt x="12" y="0"/>
                        <a:pt x="15" y="3"/>
                        <a:pt x="15" y="8"/>
                      </a:cubicBezTo>
                      <a:cubicBezTo>
                        <a:pt x="15" y="67"/>
                        <a:pt x="15" y="67"/>
                        <a:pt x="15" y="67"/>
                      </a:cubicBezTo>
                      <a:cubicBezTo>
                        <a:pt x="15" y="72"/>
                        <a:pt x="12" y="75"/>
                        <a:pt x="8" y="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6" name="Freeform 30">
                  <a:extLst>
                    <a:ext uri="{FF2B5EF4-FFF2-40B4-BE49-F238E27FC236}">
                      <a16:creationId xmlns:a16="http://schemas.microsoft.com/office/drawing/2014/main" xmlns="" id="{C5B9CC5A-76F7-46A5-830E-234496682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5025" y="1498600"/>
                  <a:ext cx="39688" cy="187325"/>
                </a:xfrm>
                <a:custGeom>
                  <a:avLst/>
                  <a:gdLst>
                    <a:gd name="T0" fmla="*/ 18521 w 15"/>
                    <a:gd name="T1" fmla="*/ 187325 h 71"/>
                    <a:gd name="T2" fmla="*/ 0 w 15"/>
                    <a:gd name="T3" fmla="*/ 166218 h 71"/>
                    <a:gd name="T4" fmla="*/ 0 w 15"/>
                    <a:gd name="T5" fmla="*/ 21107 h 71"/>
                    <a:gd name="T6" fmla="*/ 18521 w 15"/>
                    <a:gd name="T7" fmla="*/ 0 h 71"/>
                    <a:gd name="T8" fmla="*/ 39688 w 15"/>
                    <a:gd name="T9" fmla="*/ 21107 h 71"/>
                    <a:gd name="T10" fmla="*/ 39688 w 15"/>
                    <a:gd name="T11" fmla="*/ 166218 h 71"/>
                    <a:gd name="T12" fmla="*/ 18521 w 15"/>
                    <a:gd name="T13" fmla="*/ 187325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71">
                      <a:moveTo>
                        <a:pt x="7" y="71"/>
                      </a:moveTo>
                      <a:cubicBezTo>
                        <a:pt x="3" y="71"/>
                        <a:pt x="0" y="68"/>
                        <a:pt x="0" y="63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2" y="0"/>
                        <a:pt x="15" y="3"/>
                        <a:pt x="15" y="8"/>
                      </a:cubicBezTo>
                      <a:cubicBezTo>
                        <a:pt x="15" y="63"/>
                        <a:pt x="15" y="63"/>
                        <a:pt x="15" y="63"/>
                      </a:cubicBezTo>
                      <a:cubicBezTo>
                        <a:pt x="15" y="68"/>
                        <a:pt x="12" y="71"/>
                        <a:pt x="7" y="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1" name="文本框 227">
                <a:extLst>
                  <a:ext uri="{FF2B5EF4-FFF2-40B4-BE49-F238E27FC236}">
                    <a16:creationId xmlns:a16="http://schemas.microsoft.com/office/drawing/2014/main" xmlns="" id="{5E27CF31-0830-408B-A740-E3FD45BB96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5311" y="2270284"/>
                <a:ext cx="1153482" cy="373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4439" tIns="27220" rIns="54439" bIns="2722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cs typeface="Arial Unicode MS" pitchFamily="34" charset="-122"/>
                  </a:rPr>
                  <a:t>加入標題</a:t>
                </a: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EAF807E2-9D26-47D3-85E5-455753317118}"/>
                </a:ext>
              </a:extLst>
            </p:cNvPr>
            <p:cNvGrpSpPr/>
            <p:nvPr/>
          </p:nvGrpSpPr>
          <p:grpSpPr>
            <a:xfrm>
              <a:off x="2810223" y="2814102"/>
              <a:ext cx="1779807" cy="2040255"/>
              <a:chOff x="2810223" y="2814102"/>
              <a:chExt cx="1779807" cy="2040255"/>
            </a:xfrm>
          </p:grpSpPr>
          <p:sp>
            <p:nvSpPr>
              <p:cNvPr id="26" name="任意多边形 33">
                <a:extLst>
                  <a:ext uri="{FF2B5EF4-FFF2-40B4-BE49-F238E27FC236}">
                    <a16:creationId xmlns:a16="http://schemas.microsoft.com/office/drawing/2014/main" xmlns="" id="{304105C4-7A74-46E8-A4B6-81B8735DC4BE}"/>
                  </a:ext>
                </a:extLst>
              </p:cNvPr>
              <p:cNvSpPr/>
              <p:nvPr/>
            </p:nvSpPr>
            <p:spPr>
              <a:xfrm flipH="1">
                <a:off x="2810223" y="2814102"/>
                <a:ext cx="1779807" cy="2040255"/>
              </a:xfrm>
              <a:custGeom>
                <a:avLst/>
                <a:gdLst>
                  <a:gd name="connsiteX0" fmla="*/ 0 w 2232000"/>
                  <a:gd name="connsiteY0" fmla="*/ 2335309 h 2590940"/>
                  <a:gd name="connsiteX1" fmla="*/ 0 w 2232000"/>
                  <a:gd name="connsiteY1" fmla="*/ 614571 h 2590940"/>
                  <a:gd name="connsiteX2" fmla="*/ 255630 w 2232000"/>
                  <a:gd name="connsiteY2" fmla="*/ 358940 h 2590940"/>
                  <a:gd name="connsiteX3" fmla="*/ 907815 w 2232000"/>
                  <a:gd name="connsiteY3" fmla="*/ 358940 h 2590940"/>
                  <a:gd name="connsiteX4" fmla="*/ 1116000 w 2232000"/>
                  <a:gd name="connsiteY4" fmla="*/ 0 h 2590940"/>
                  <a:gd name="connsiteX5" fmla="*/ 1324185 w 2232000"/>
                  <a:gd name="connsiteY5" fmla="*/ 358940 h 2590940"/>
                  <a:gd name="connsiteX6" fmla="*/ 1976369 w 2232000"/>
                  <a:gd name="connsiteY6" fmla="*/ 358940 h 2590940"/>
                  <a:gd name="connsiteX7" fmla="*/ 2232000 w 2232000"/>
                  <a:gd name="connsiteY7" fmla="*/ 614571 h 2590940"/>
                  <a:gd name="connsiteX8" fmla="*/ 2232000 w 2232000"/>
                  <a:gd name="connsiteY8" fmla="*/ 2335309 h 2590940"/>
                  <a:gd name="connsiteX9" fmla="*/ 1976369 w 2232000"/>
                  <a:gd name="connsiteY9" fmla="*/ 2590940 h 2590940"/>
                  <a:gd name="connsiteX10" fmla="*/ 255630 w 2232000"/>
                  <a:gd name="connsiteY10" fmla="*/ 2590940 h 2590940"/>
                  <a:gd name="connsiteX11" fmla="*/ 0 w 2232000"/>
                  <a:gd name="connsiteY11" fmla="*/ 2335309 h 259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2000" h="2590940">
                    <a:moveTo>
                      <a:pt x="0" y="2335309"/>
                    </a:moveTo>
                    <a:lnTo>
                      <a:pt x="0" y="614571"/>
                    </a:lnTo>
                    <a:cubicBezTo>
                      <a:pt x="0" y="473390"/>
                      <a:pt x="114449" y="358940"/>
                      <a:pt x="255630" y="358940"/>
                    </a:cubicBezTo>
                    <a:lnTo>
                      <a:pt x="907815" y="358940"/>
                    </a:lnTo>
                    <a:lnTo>
                      <a:pt x="1116000" y="0"/>
                    </a:lnTo>
                    <a:lnTo>
                      <a:pt x="1324185" y="358940"/>
                    </a:lnTo>
                    <a:lnTo>
                      <a:pt x="1976369" y="358940"/>
                    </a:lnTo>
                    <a:cubicBezTo>
                      <a:pt x="2117550" y="358940"/>
                      <a:pt x="2232000" y="473390"/>
                      <a:pt x="2232000" y="614571"/>
                    </a:cubicBezTo>
                    <a:lnTo>
                      <a:pt x="2232000" y="2335309"/>
                    </a:lnTo>
                    <a:cubicBezTo>
                      <a:pt x="2232000" y="2476490"/>
                      <a:pt x="2117550" y="2590940"/>
                      <a:pt x="1976369" y="2590940"/>
                    </a:cubicBezTo>
                    <a:lnTo>
                      <a:pt x="255630" y="2590940"/>
                    </a:lnTo>
                    <a:cubicBezTo>
                      <a:pt x="114449" y="2590940"/>
                      <a:pt x="0" y="2476490"/>
                      <a:pt x="0" y="2335309"/>
                    </a:cubicBezTo>
                    <a:close/>
                  </a:path>
                </a:pathLst>
              </a:custGeom>
              <a:solidFill>
                <a:srgbClr val="7030A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439" tIns="27220" rIns="54439" bIns="27220" anchor="ctr"/>
              <a:lstStyle/>
              <a:p>
                <a:pPr algn="ctr">
                  <a:defRPr/>
                </a:pP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7" name="组合 207">
                <a:extLst>
                  <a:ext uri="{FF2B5EF4-FFF2-40B4-BE49-F238E27FC236}">
                    <a16:creationId xmlns:a16="http://schemas.microsoft.com/office/drawing/2014/main" xmlns="" id="{2EC59B81-6011-4A76-9FCC-FDAD143350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50751" y="3914240"/>
                <a:ext cx="596223" cy="418802"/>
                <a:chOff x="6934200" y="4259263"/>
                <a:chExt cx="373063" cy="265113"/>
              </a:xfrm>
            </p:grpSpPr>
            <p:sp>
              <p:nvSpPr>
                <p:cNvPr id="29" name="Oval 38">
                  <a:extLst>
                    <a:ext uri="{FF2B5EF4-FFF2-40B4-BE49-F238E27FC236}">
                      <a16:creationId xmlns:a16="http://schemas.microsoft.com/office/drawing/2014/main" xmlns="" id="{87707B3C-E6BB-44A7-894E-D07EDC101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94538" y="4395788"/>
                  <a:ext cx="52388" cy="523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0" name="Freeform 39">
                  <a:extLst>
                    <a:ext uri="{FF2B5EF4-FFF2-40B4-BE49-F238E27FC236}">
                      <a16:creationId xmlns:a16="http://schemas.microsoft.com/office/drawing/2014/main" xmlns="" id="{FFAE15D8-0FC9-4416-8929-27B939F56E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3900" y="4449763"/>
                  <a:ext cx="93663" cy="74613"/>
                </a:xfrm>
                <a:custGeom>
                  <a:avLst/>
                  <a:gdLst>
                    <a:gd name="T0" fmla="*/ 70247 w 36"/>
                    <a:gd name="T1" fmla="*/ 0 h 28"/>
                    <a:gd name="T2" fmla="*/ 46832 w 36"/>
                    <a:gd name="T3" fmla="*/ 29312 h 28"/>
                    <a:gd name="T4" fmla="*/ 23416 w 36"/>
                    <a:gd name="T5" fmla="*/ 0 h 28"/>
                    <a:gd name="T6" fmla="*/ 0 w 36"/>
                    <a:gd name="T7" fmla="*/ 47966 h 28"/>
                    <a:gd name="T8" fmla="*/ 2602 w 36"/>
                    <a:gd name="T9" fmla="*/ 69284 h 28"/>
                    <a:gd name="T10" fmla="*/ 46832 w 36"/>
                    <a:gd name="T11" fmla="*/ 74613 h 28"/>
                    <a:gd name="T12" fmla="*/ 91061 w 36"/>
                    <a:gd name="T13" fmla="*/ 69284 h 28"/>
                    <a:gd name="T14" fmla="*/ 93663 w 36"/>
                    <a:gd name="T15" fmla="*/ 47966 h 28"/>
                    <a:gd name="T16" fmla="*/ 70247 w 36"/>
                    <a:gd name="T17" fmla="*/ 0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6" h="28">
                      <a:moveTo>
                        <a:pt x="27" y="0"/>
                      </a:move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3" y="4"/>
                        <a:pt x="0" y="11"/>
                        <a:pt x="0" y="18"/>
                      </a:cubicBezTo>
                      <a:cubicBezTo>
                        <a:pt x="0" y="21"/>
                        <a:pt x="0" y="23"/>
                        <a:pt x="1" y="26"/>
                      </a:cubicBezTo>
                      <a:cubicBezTo>
                        <a:pt x="6" y="27"/>
                        <a:pt x="12" y="28"/>
                        <a:pt x="18" y="28"/>
                      </a:cubicBezTo>
                      <a:cubicBezTo>
                        <a:pt x="24" y="28"/>
                        <a:pt x="30" y="27"/>
                        <a:pt x="35" y="26"/>
                      </a:cubicBezTo>
                      <a:cubicBezTo>
                        <a:pt x="36" y="23"/>
                        <a:pt x="36" y="21"/>
                        <a:pt x="36" y="18"/>
                      </a:cubicBezTo>
                      <a:cubicBezTo>
                        <a:pt x="36" y="11"/>
                        <a:pt x="33" y="4"/>
                        <a:pt x="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Oval 40">
                  <a:extLst>
                    <a:ext uri="{FF2B5EF4-FFF2-40B4-BE49-F238E27FC236}">
                      <a16:creationId xmlns:a16="http://schemas.microsoft.com/office/drawing/2014/main" xmlns="" id="{B673F4E5-94B0-4CD5-9623-8FDFF924B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8013" y="4395788"/>
                  <a:ext cx="50800" cy="523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2" name="Freeform 41">
                  <a:extLst>
                    <a:ext uri="{FF2B5EF4-FFF2-40B4-BE49-F238E27FC236}">
                      <a16:creationId xmlns:a16="http://schemas.microsoft.com/office/drawing/2014/main" xmlns="" id="{139D6363-B649-4823-BF84-449CCBEEB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4200" y="4449763"/>
                  <a:ext cx="96838" cy="74613"/>
                </a:xfrm>
                <a:custGeom>
                  <a:avLst/>
                  <a:gdLst>
                    <a:gd name="T0" fmla="*/ 73283 w 37"/>
                    <a:gd name="T1" fmla="*/ 0 h 28"/>
                    <a:gd name="T2" fmla="*/ 49728 w 37"/>
                    <a:gd name="T3" fmla="*/ 29312 h 28"/>
                    <a:gd name="T4" fmla="*/ 23555 w 37"/>
                    <a:gd name="T5" fmla="*/ 0 h 28"/>
                    <a:gd name="T6" fmla="*/ 0 w 37"/>
                    <a:gd name="T7" fmla="*/ 47966 h 28"/>
                    <a:gd name="T8" fmla="*/ 2617 w 37"/>
                    <a:gd name="T9" fmla="*/ 69284 h 28"/>
                    <a:gd name="T10" fmla="*/ 49728 w 37"/>
                    <a:gd name="T11" fmla="*/ 74613 h 28"/>
                    <a:gd name="T12" fmla="*/ 94221 w 37"/>
                    <a:gd name="T13" fmla="*/ 69284 h 28"/>
                    <a:gd name="T14" fmla="*/ 96838 w 37"/>
                    <a:gd name="T15" fmla="*/ 47966 h 28"/>
                    <a:gd name="T16" fmla="*/ 73283 w 37"/>
                    <a:gd name="T17" fmla="*/ 0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7" h="28">
                      <a:moveTo>
                        <a:pt x="28" y="0"/>
                      </a:move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4"/>
                        <a:pt x="0" y="11"/>
                        <a:pt x="0" y="18"/>
                      </a:cubicBezTo>
                      <a:cubicBezTo>
                        <a:pt x="0" y="21"/>
                        <a:pt x="1" y="23"/>
                        <a:pt x="1" y="26"/>
                      </a:cubicBezTo>
                      <a:cubicBezTo>
                        <a:pt x="7" y="27"/>
                        <a:pt x="12" y="28"/>
                        <a:pt x="19" y="28"/>
                      </a:cubicBezTo>
                      <a:cubicBezTo>
                        <a:pt x="25" y="28"/>
                        <a:pt x="31" y="27"/>
                        <a:pt x="36" y="26"/>
                      </a:cubicBezTo>
                      <a:cubicBezTo>
                        <a:pt x="37" y="23"/>
                        <a:pt x="37" y="21"/>
                        <a:pt x="37" y="18"/>
                      </a:cubicBezTo>
                      <a:cubicBezTo>
                        <a:pt x="37" y="11"/>
                        <a:pt x="33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Oval 42">
                  <a:extLst>
                    <a:ext uri="{FF2B5EF4-FFF2-40B4-BE49-F238E27FC236}">
                      <a16:creationId xmlns:a16="http://schemas.microsoft.com/office/drawing/2014/main" xmlns="" id="{5A0E5377-29FB-442A-8B72-E5BFFFC6F5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34238" y="4395788"/>
                  <a:ext cx="49213" cy="523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4" name="Freeform 43">
                  <a:extLst>
                    <a:ext uri="{FF2B5EF4-FFF2-40B4-BE49-F238E27FC236}">
                      <a16:creationId xmlns:a16="http://schemas.microsoft.com/office/drawing/2014/main" xmlns="" id="{8D557E10-B778-4EC4-9AB5-8F55A949A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0425" y="4449763"/>
                  <a:ext cx="96838" cy="74613"/>
                </a:xfrm>
                <a:custGeom>
                  <a:avLst/>
                  <a:gdLst>
                    <a:gd name="T0" fmla="*/ 73283 w 37"/>
                    <a:gd name="T1" fmla="*/ 0 h 28"/>
                    <a:gd name="T2" fmla="*/ 47110 w 37"/>
                    <a:gd name="T3" fmla="*/ 29312 h 28"/>
                    <a:gd name="T4" fmla="*/ 23555 w 37"/>
                    <a:gd name="T5" fmla="*/ 0 h 28"/>
                    <a:gd name="T6" fmla="*/ 0 w 37"/>
                    <a:gd name="T7" fmla="*/ 47966 h 28"/>
                    <a:gd name="T8" fmla="*/ 2617 w 37"/>
                    <a:gd name="T9" fmla="*/ 69284 h 28"/>
                    <a:gd name="T10" fmla="*/ 47110 w 37"/>
                    <a:gd name="T11" fmla="*/ 74613 h 28"/>
                    <a:gd name="T12" fmla="*/ 94221 w 37"/>
                    <a:gd name="T13" fmla="*/ 69284 h 28"/>
                    <a:gd name="T14" fmla="*/ 96838 w 37"/>
                    <a:gd name="T15" fmla="*/ 47966 h 28"/>
                    <a:gd name="T16" fmla="*/ 73283 w 37"/>
                    <a:gd name="T17" fmla="*/ 0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7" h="28">
                      <a:moveTo>
                        <a:pt x="28" y="0"/>
                      </a:move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4"/>
                        <a:pt x="0" y="11"/>
                        <a:pt x="0" y="18"/>
                      </a:cubicBezTo>
                      <a:cubicBezTo>
                        <a:pt x="0" y="21"/>
                        <a:pt x="0" y="23"/>
                        <a:pt x="1" y="26"/>
                      </a:cubicBezTo>
                      <a:cubicBezTo>
                        <a:pt x="6" y="27"/>
                        <a:pt x="12" y="28"/>
                        <a:pt x="18" y="28"/>
                      </a:cubicBezTo>
                      <a:cubicBezTo>
                        <a:pt x="25" y="28"/>
                        <a:pt x="30" y="27"/>
                        <a:pt x="36" y="26"/>
                      </a:cubicBezTo>
                      <a:cubicBezTo>
                        <a:pt x="36" y="23"/>
                        <a:pt x="37" y="21"/>
                        <a:pt x="37" y="18"/>
                      </a:cubicBezTo>
                      <a:cubicBezTo>
                        <a:pt x="37" y="11"/>
                        <a:pt x="33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Oval 44">
                  <a:extLst>
                    <a:ext uri="{FF2B5EF4-FFF2-40B4-BE49-F238E27FC236}">
                      <a16:creationId xmlns:a16="http://schemas.microsoft.com/office/drawing/2014/main" xmlns="" id="{4D12B630-D04D-4D36-8330-D3AAA71A21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6275" y="4259263"/>
                  <a:ext cx="52388" cy="523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6" name="Freeform 45">
                  <a:extLst>
                    <a:ext uri="{FF2B5EF4-FFF2-40B4-BE49-F238E27FC236}">
                      <a16:creationId xmlns:a16="http://schemas.microsoft.com/office/drawing/2014/main" xmlns="" id="{FA0F9975-F6A1-4D3A-A688-3375C0D2A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2463" y="4313238"/>
                  <a:ext cx="96838" cy="74613"/>
                </a:xfrm>
                <a:custGeom>
                  <a:avLst/>
                  <a:gdLst>
                    <a:gd name="T0" fmla="*/ 73283 w 37"/>
                    <a:gd name="T1" fmla="*/ 0 h 28"/>
                    <a:gd name="T2" fmla="*/ 49728 w 37"/>
                    <a:gd name="T3" fmla="*/ 29312 h 28"/>
                    <a:gd name="T4" fmla="*/ 23555 w 37"/>
                    <a:gd name="T5" fmla="*/ 0 h 28"/>
                    <a:gd name="T6" fmla="*/ 0 w 37"/>
                    <a:gd name="T7" fmla="*/ 47966 h 28"/>
                    <a:gd name="T8" fmla="*/ 5234 w 37"/>
                    <a:gd name="T9" fmla="*/ 69284 h 28"/>
                    <a:gd name="T10" fmla="*/ 49728 w 37"/>
                    <a:gd name="T11" fmla="*/ 74613 h 28"/>
                    <a:gd name="T12" fmla="*/ 94221 w 37"/>
                    <a:gd name="T13" fmla="*/ 69284 h 28"/>
                    <a:gd name="T14" fmla="*/ 96838 w 37"/>
                    <a:gd name="T15" fmla="*/ 47966 h 28"/>
                    <a:gd name="T16" fmla="*/ 73283 w 37"/>
                    <a:gd name="T17" fmla="*/ 0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7" h="28">
                      <a:moveTo>
                        <a:pt x="28" y="0"/>
                      </a:move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4"/>
                        <a:pt x="0" y="11"/>
                        <a:pt x="0" y="18"/>
                      </a:cubicBezTo>
                      <a:cubicBezTo>
                        <a:pt x="0" y="21"/>
                        <a:pt x="1" y="23"/>
                        <a:pt x="2" y="26"/>
                      </a:cubicBezTo>
                      <a:cubicBezTo>
                        <a:pt x="7" y="27"/>
                        <a:pt x="13" y="28"/>
                        <a:pt x="19" y="28"/>
                      </a:cubicBezTo>
                      <a:cubicBezTo>
                        <a:pt x="25" y="28"/>
                        <a:pt x="31" y="27"/>
                        <a:pt x="36" y="26"/>
                      </a:cubicBezTo>
                      <a:cubicBezTo>
                        <a:pt x="37" y="23"/>
                        <a:pt x="37" y="21"/>
                        <a:pt x="37" y="18"/>
                      </a:cubicBezTo>
                      <a:cubicBezTo>
                        <a:pt x="37" y="11"/>
                        <a:pt x="34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7" name="Oval 46">
                  <a:extLst>
                    <a:ext uri="{FF2B5EF4-FFF2-40B4-BE49-F238E27FC236}">
                      <a16:creationId xmlns:a16="http://schemas.microsoft.com/office/drawing/2014/main" xmlns="" id="{2598C232-D6EF-4164-A353-1D551B13E5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62800" y="4259263"/>
                  <a:ext cx="52388" cy="5238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38" name="Freeform 47">
                  <a:extLst>
                    <a:ext uri="{FF2B5EF4-FFF2-40B4-BE49-F238E27FC236}">
                      <a16:creationId xmlns:a16="http://schemas.microsoft.com/office/drawing/2014/main" xmlns="" id="{C07FD8B8-1CCE-443C-A529-A66A909A31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163" y="4313238"/>
                  <a:ext cx="96838" cy="74613"/>
                </a:xfrm>
                <a:custGeom>
                  <a:avLst/>
                  <a:gdLst>
                    <a:gd name="T0" fmla="*/ 73283 w 37"/>
                    <a:gd name="T1" fmla="*/ 0 h 28"/>
                    <a:gd name="T2" fmla="*/ 47110 w 37"/>
                    <a:gd name="T3" fmla="*/ 29312 h 28"/>
                    <a:gd name="T4" fmla="*/ 23555 w 37"/>
                    <a:gd name="T5" fmla="*/ 0 h 28"/>
                    <a:gd name="T6" fmla="*/ 0 w 37"/>
                    <a:gd name="T7" fmla="*/ 47966 h 28"/>
                    <a:gd name="T8" fmla="*/ 2617 w 37"/>
                    <a:gd name="T9" fmla="*/ 69284 h 28"/>
                    <a:gd name="T10" fmla="*/ 47110 w 37"/>
                    <a:gd name="T11" fmla="*/ 74613 h 28"/>
                    <a:gd name="T12" fmla="*/ 91604 w 37"/>
                    <a:gd name="T13" fmla="*/ 69284 h 28"/>
                    <a:gd name="T14" fmla="*/ 96838 w 37"/>
                    <a:gd name="T15" fmla="*/ 47966 h 28"/>
                    <a:gd name="T16" fmla="*/ 73283 w 37"/>
                    <a:gd name="T17" fmla="*/ 0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7" h="28">
                      <a:moveTo>
                        <a:pt x="28" y="0"/>
                      </a:move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3" y="4"/>
                        <a:pt x="0" y="11"/>
                        <a:pt x="0" y="18"/>
                      </a:cubicBezTo>
                      <a:cubicBezTo>
                        <a:pt x="0" y="21"/>
                        <a:pt x="0" y="23"/>
                        <a:pt x="1" y="26"/>
                      </a:cubicBezTo>
                      <a:cubicBezTo>
                        <a:pt x="6" y="27"/>
                        <a:pt x="12" y="28"/>
                        <a:pt x="18" y="28"/>
                      </a:cubicBezTo>
                      <a:cubicBezTo>
                        <a:pt x="24" y="28"/>
                        <a:pt x="30" y="27"/>
                        <a:pt x="35" y="26"/>
                      </a:cubicBezTo>
                      <a:cubicBezTo>
                        <a:pt x="36" y="23"/>
                        <a:pt x="37" y="21"/>
                        <a:pt x="37" y="18"/>
                      </a:cubicBezTo>
                      <a:cubicBezTo>
                        <a:pt x="37" y="11"/>
                        <a:pt x="33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8" name="文本框 228">
                <a:extLst>
                  <a:ext uri="{FF2B5EF4-FFF2-40B4-BE49-F238E27FC236}">
                    <a16:creationId xmlns:a16="http://schemas.microsoft.com/office/drawing/2014/main" xmlns="" id="{1A42336D-1A03-479E-B5CB-F87D1655A6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3466" y="4441806"/>
                <a:ext cx="1153481" cy="373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4439" tIns="27220" rIns="54439" bIns="2722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cs typeface="Arial Unicode MS" pitchFamily="34" charset="-122"/>
                  </a:rPr>
                  <a:t>加入標題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A419FC8D-9D6F-420A-B8ED-816CB64E2377}"/>
                </a:ext>
              </a:extLst>
            </p:cNvPr>
            <p:cNvGrpSpPr/>
            <p:nvPr/>
          </p:nvGrpSpPr>
          <p:grpSpPr>
            <a:xfrm>
              <a:off x="4696362" y="3100388"/>
              <a:ext cx="2065893" cy="1757720"/>
              <a:chOff x="4696362" y="3100388"/>
              <a:chExt cx="2065893" cy="1757720"/>
            </a:xfrm>
          </p:grpSpPr>
          <p:sp>
            <p:nvSpPr>
              <p:cNvPr id="16" name="任意多边形 23">
                <a:extLst>
                  <a:ext uri="{FF2B5EF4-FFF2-40B4-BE49-F238E27FC236}">
                    <a16:creationId xmlns:a16="http://schemas.microsoft.com/office/drawing/2014/main" xmlns="" id="{B5FA3C27-E8F1-40A6-AC6A-E332C2299E0C}"/>
                  </a:ext>
                </a:extLst>
              </p:cNvPr>
              <p:cNvSpPr/>
              <p:nvPr/>
            </p:nvSpPr>
            <p:spPr>
              <a:xfrm rot="16200000" flipH="1">
                <a:off x="4850449" y="2946301"/>
                <a:ext cx="1757720" cy="2065893"/>
              </a:xfrm>
              <a:custGeom>
                <a:avLst/>
                <a:gdLst>
                  <a:gd name="connsiteX0" fmla="*/ 0 w 2232000"/>
                  <a:gd name="connsiteY0" fmla="*/ 2335309 h 2590940"/>
                  <a:gd name="connsiteX1" fmla="*/ 0 w 2232000"/>
                  <a:gd name="connsiteY1" fmla="*/ 614571 h 2590940"/>
                  <a:gd name="connsiteX2" fmla="*/ 255630 w 2232000"/>
                  <a:gd name="connsiteY2" fmla="*/ 358940 h 2590940"/>
                  <a:gd name="connsiteX3" fmla="*/ 907815 w 2232000"/>
                  <a:gd name="connsiteY3" fmla="*/ 358940 h 2590940"/>
                  <a:gd name="connsiteX4" fmla="*/ 1116000 w 2232000"/>
                  <a:gd name="connsiteY4" fmla="*/ 0 h 2590940"/>
                  <a:gd name="connsiteX5" fmla="*/ 1324185 w 2232000"/>
                  <a:gd name="connsiteY5" fmla="*/ 358940 h 2590940"/>
                  <a:gd name="connsiteX6" fmla="*/ 1976369 w 2232000"/>
                  <a:gd name="connsiteY6" fmla="*/ 358940 h 2590940"/>
                  <a:gd name="connsiteX7" fmla="*/ 2232000 w 2232000"/>
                  <a:gd name="connsiteY7" fmla="*/ 614571 h 2590940"/>
                  <a:gd name="connsiteX8" fmla="*/ 2232000 w 2232000"/>
                  <a:gd name="connsiteY8" fmla="*/ 2335309 h 2590940"/>
                  <a:gd name="connsiteX9" fmla="*/ 1976369 w 2232000"/>
                  <a:gd name="connsiteY9" fmla="*/ 2590940 h 2590940"/>
                  <a:gd name="connsiteX10" fmla="*/ 255630 w 2232000"/>
                  <a:gd name="connsiteY10" fmla="*/ 2590940 h 2590940"/>
                  <a:gd name="connsiteX11" fmla="*/ 0 w 2232000"/>
                  <a:gd name="connsiteY11" fmla="*/ 2335309 h 259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32000" h="2590940">
                    <a:moveTo>
                      <a:pt x="0" y="2335309"/>
                    </a:moveTo>
                    <a:lnTo>
                      <a:pt x="0" y="614571"/>
                    </a:lnTo>
                    <a:cubicBezTo>
                      <a:pt x="0" y="473390"/>
                      <a:pt x="114449" y="358940"/>
                      <a:pt x="255630" y="358940"/>
                    </a:cubicBezTo>
                    <a:lnTo>
                      <a:pt x="907815" y="358940"/>
                    </a:lnTo>
                    <a:lnTo>
                      <a:pt x="1116000" y="0"/>
                    </a:lnTo>
                    <a:lnTo>
                      <a:pt x="1324185" y="358940"/>
                    </a:lnTo>
                    <a:lnTo>
                      <a:pt x="1976369" y="358940"/>
                    </a:lnTo>
                    <a:cubicBezTo>
                      <a:pt x="2117550" y="358940"/>
                      <a:pt x="2232000" y="473390"/>
                      <a:pt x="2232000" y="614571"/>
                    </a:cubicBezTo>
                    <a:lnTo>
                      <a:pt x="2232000" y="2335309"/>
                    </a:lnTo>
                    <a:cubicBezTo>
                      <a:pt x="2232000" y="2476490"/>
                      <a:pt x="2117550" y="2590940"/>
                      <a:pt x="1976369" y="2590940"/>
                    </a:cubicBezTo>
                    <a:lnTo>
                      <a:pt x="255630" y="2590940"/>
                    </a:lnTo>
                    <a:cubicBezTo>
                      <a:pt x="114449" y="2590940"/>
                      <a:pt x="0" y="2476490"/>
                      <a:pt x="0" y="2335309"/>
                    </a:cubicBezTo>
                    <a:close/>
                  </a:path>
                </a:pathLst>
              </a:custGeom>
              <a:solidFill>
                <a:srgbClr val="7030A0"/>
              </a:solidFill>
              <a:ln w="222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439" tIns="27220" rIns="54439" bIns="27220" anchor="ctr"/>
              <a:lstStyle/>
              <a:p>
                <a:pPr algn="ctr">
                  <a:defRPr/>
                </a:pPr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7" name="组合 218">
                <a:extLst>
                  <a:ext uri="{FF2B5EF4-FFF2-40B4-BE49-F238E27FC236}">
                    <a16:creationId xmlns:a16="http://schemas.microsoft.com/office/drawing/2014/main" xmlns="" id="{3CB578E4-1823-44F5-8315-6FEC9ED31B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6517" y="3859233"/>
                <a:ext cx="532930" cy="531316"/>
                <a:chOff x="9488488" y="4192588"/>
                <a:chExt cx="341313" cy="344487"/>
              </a:xfrm>
            </p:grpSpPr>
            <p:sp>
              <p:nvSpPr>
                <p:cNvPr id="19" name="Freeform 48">
                  <a:extLst>
                    <a:ext uri="{FF2B5EF4-FFF2-40B4-BE49-F238E27FC236}">
                      <a16:creationId xmlns:a16="http://schemas.microsoft.com/office/drawing/2014/main" xmlns="" id="{D8D6BCEB-C16E-471B-B5A9-873254F0E0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567863" y="4206875"/>
                  <a:ext cx="182563" cy="330200"/>
                </a:xfrm>
                <a:custGeom>
                  <a:avLst/>
                  <a:gdLst>
                    <a:gd name="T0" fmla="*/ 91282 w 70"/>
                    <a:gd name="T1" fmla="*/ 330200 h 126"/>
                    <a:gd name="T2" fmla="*/ 0 w 70"/>
                    <a:gd name="T3" fmla="*/ 165100 h 126"/>
                    <a:gd name="T4" fmla="*/ 91282 w 70"/>
                    <a:gd name="T5" fmla="*/ 0 h 126"/>
                    <a:gd name="T6" fmla="*/ 182563 w 70"/>
                    <a:gd name="T7" fmla="*/ 165100 h 126"/>
                    <a:gd name="T8" fmla="*/ 91282 w 70"/>
                    <a:gd name="T9" fmla="*/ 330200 h 126"/>
                    <a:gd name="T10" fmla="*/ 91282 w 70"/>
                    <a:gd name="T11" fmla="*/ 15724 h 126"/>
                    <a:gd name="T12" fmla="*/ 15648 w 70"/>
                    <a:gd name="T13" fmla="*/ 165100 h 126"/>
                    <a:gd name="T14" fmla="*/ 91282 w 70"/>
                    <a:gd name="T15" fmla="*/ 314476 h 126"/>
                    <a:gd name="T16" fmla="*/ 166915 w 70"/>
                    <a:gd name="T17" fmla="*/ 165100 h 126"/>
                    <a:gd name="T18" fmla="*/ 91282 w 70"/>
                    <a:gd name="T19" fmla="*/ 15724 h 12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0" h="126">
                      <a:moveTo>
                        <a:pt x="35" y="126"/>
                      </a:moveTo>
                      <a:cubicBezTo>
                        <a:pt x="15" y="126"/>
                        <a:pt x="0" y="98"/>
                        <a:pt x="0" y="63"/>
                      </a:cubicBezTo>
                      <a:cubicBezTo>
                        <a:pt x="0" y="27"/>
                        <a:pt x="15" y="0"/>
                        <a:pt x="35" y="0"/>
                      </a:cubicBezTo>
                      <a:cubicBezTo>
                        <a:pt x="55" y="0"/>
                        <a:pt x="70" y="27"/>
                        <a:pt x="70" y="63"/>
                      </a:cubicBezTo>
                      <a:cubicBezTo>
                        <a:pt x="70" y="98"/>
                        <a:pt x="55" y="126"/>
                        <a:pt x="35" y="126"/>
                      </a:cubicBezTo>
                      <a:close/>
                      <a:moveTo>
                        <a:pt x="35" y="6"/>
                      </a:moveTo>
                      <a:cubicBezTo>
                        <a:pt x="19" y="6"/>
                        <a:pt x="6" y="32"/>
                        <a:pt x="6" y="63"/>
                      </a:cubicBezTo>
                      <a:cubicBezTo>
                        <a:pt x="6" y="93"/>
                        <a:pt x="19" y="120"/>
                        <a:pt x="35" y="120"/>
                      </a:cubicBezTo>
                      <a:cubicBezTo>
                        <a:pt x="51" y="120"/>
                        <a:pt x="64" y="93"/>
                        <a:pt x="64" y="63"/>
                      </a:cubicBezTo>
                      <a:cubicBezTo>
                        <a:pt x="64" y="32"/>
                        <a:pt x="51" y="6"/>
                        <a:pt x="35" y="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Freeform 49">
                  <a:extLst>
                    <a:ext uri="{FF2B5EF4-FFF2-40B4-BE49-F238E27FC236}">
                      <a16:creationId xmlns:a16="http://schemas.microsoft.com/office/drawing/2014/main" xmlns="" id="{20E1DF38-EB9A-4FCD-A948-2E378D57A9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488488" y="4260850"/>
                  <a:ext cx="341313" cy="219075"/>
                </a:xfrm>
                <a:custGeom>
                  <a:avLst/>
                  <a:gdLst>
                    <a:gd name="T0" fmla="*/ 105019 w 130"/>
                    <a:gd name="T1" fmla="*/ 219075 h 83"/>
                    <a:gd name="T2" fmla="*/ 21004 w 130"/>
                    <a:gd name="T3" fmla="*/ 179483 h 83"/>
                    <a:gd name="T4" fmla="*/ 131274 w 130"/>
                    <a:gd name="T5" fmla="*/ 23755 h 83"/>
                    <a:gd name="T6" fmla="*/ 236294 w 130"/>
                    <a:gd name="T7" fmla="*/ 0 h 83"/>
                    <a:gd name="T8" fmla="*/ 320309 w 130"/>
                    <a:gd name="T9" fmla="*/ 39592 h 83"/>
                    <a:gd name="T10" fmla="*/ 210039 w 130"/>
                    <a:gd name="T11" fmla="*/ 195320 h 83"/>
                    <a:gd name="T12" fmla="*/ 105019 w 130"/>
                    <a:gd name="T13" fmla="*/ 219075 h 83"/>
                    <a:gd name="T14" fmla="*/ 236294 w 130"/>
                    <a:gd name="T15" fmla="*/ 15837 h 83"/>
                    <a:gd name="T16" fmla="*/ 139151 w 130"/>
                    <a:gd name="T17" fmla="*/ 39592 h 83"/>
                    <a:gd name="T18" fmla="*/ 34131 w 130"/>
                    <a:gd name="T19" fmla="*/ 174204 h 83"/>
                    <a:gd name="T20" fmla="*/ 105019 w 130"/>
                    <a:gd name="T21" fmla="*/ 203238 h 83"/>
                    <a:gd name="T22" fmla="*/ 202162 w 130"/>
                    <a:gd name="T23" fmla="*/ 179483 h 83"/>
                    <a:gd name="T24" fmla="*/ 307182 w 130"/>
                    <a:gd name="T25" fmla="*/ 44871 h 83"/>
                    <a:gd name="T26" fmla="*/ 236294 w 130"/>
                    <a:gd name="T27" fmla="*/ 15837 h 8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30" h="83">
                      <a:moveTo>
                        <a:pt x="40" y="83"/>
                      </a:moveTo>
                      <a:cubicBezTo>
                        <a:pt x="24" y="83"/>
                        <a:pt x="12" y="78"/>
                        <a:pt x="8" y="68"/>
                      </a:cubicBezTo>
                      <a:cubicBezTo>
                        <a:pt x="0" y="50"/>
                        <a:pt x="18" y="24"/>
                        <a:pt x="50" y="9"/>
                      </a:cubicBezTo>
                      <a:cubicBezTo>
                        <a:pt x="63" y="3"/>
                        <a:pt x="78" y="0"/>
                        <a:pt x="90" y="0"/>
                      </a:cubicBezTo>
                      <a:cubicBezTo>
                        <a:pt x="106" y="0"/>
                        <a:pt x="118" y="5"/>
                        <a:pt x="122" y="15"/>
                      </a:cubicBezTo>
                      <a:cubicBezTo>
                        <a:pt x="130" y="33"/>
                        <a:pt x="112" y="59"/>
                        <a:pt x="80" y="74"/>
                      </a:cubicBezTo>
                      <a:cubicBezTo>
                        <a:pt x="67" y="80"/>
                        <a:pt x="52" y="83"/>
                        <a:pt x="40" y="83"/>
                      </a:cubicBezTo>
                      <a:close/>
                      <a:moveTo>
                        <a:pt x="90" y="6"/>
                      </a:moveTo>
                      <a:cubicBezTo>
                        <a:pt x="79" y="6"/>
                        <a:pt x="65" y="9"/>
                        <a:pt x="53" y="15"/>
                      </a:cubicBezTo>
                      <a:cubicBezTo>
                        <a:pt x="25" y="28"/>
                        <a:pt x="7" y="51"/>
                        <a:pt x="13" y="66"/>
                      </a:cubicBezTo>
                      <a:cubicBezTo>
                        <a:pt x="17" y="73"/>
                        <a:pt x="26" y="77"/>
                        <a:pt x="40" y="77"/>
                      </a:cubicBezTo>
                      <a:cubicBezTo>
                        <a:pt x="51" y="77"/>
                        <a:pt x="65" y="74"/>
                        <a:pt x="77" y="68"/>
                      </a:cubicBezTo>
                      <a:cubicBezTo>
                        <a:pt x="105" y="55"/>
                        <a:pt x="123" y="32"/>
                        <a:pt x="117" y="17"/>
                      </a:cubicBezTo>
                      <a:cubicBezTo>
                        <a:pt x="113" y="10"/>
                        <a:pt x="104" y="6"/>
                        <a:pt x="90" y="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Freeform 50">
                  <a:extLst>
                    <a:ext uri="{FF2B5EF4-FFF2-40B4-BE49-F238E27FC236}">
                      <a16:creationId xmlns:a16="http://schemas.microsoft.com/office/drawing/2014/main" xmlns="" id="{EE542A08-D64A-4B89-AF51-E39690AF75F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493250" y="4267200"/>
                  <a:ext cx="331788" cy="206375"/>
                </a:xfrm>
                <a:custGeom>
                  <a:avLst/>
                  <a:gdLst>
                    <a:gd name="T0" fmla="*/ 223825 w 126"/>
                    <a:gd name="T1" fmla="*/ 206375 h 79"/>
                    <a:gd name="T2" fmla="*/ 134295 w 126"/>
                    <a:gd name="T3" fmla="*/ 190701 h 79"/>
                    <a:gd name="T4" fmla="*/ 34232 w 126"/>
                    <a:gd name="T5" fmla="*/ 125392 h 79"/>
                    <a:gd name="T6" fmla="*/ 10533 w 126"/>
                    <a:gd name="T7" fmla="*/ 47022 h 79"/>
                    <a:gd name="T8" fmla="*/ 107963 w 126"/>
                    <a:gd name="T9" fmla="*/ 0 h 79"/>
                    <a:gd name="T10" fmla="*/ 197493 w 126"/>
                    <a:gd name="T11" fmla="*/ 15674 h 79"/>
                    <a:gd name="T12" fmla="*/ 297556 w 126"/>
                    <a:gd name="T13" fmla="*/ 80983 h 79"/>
                    <a:gd name="T14" fmla="*/ 321255 w 126"/>
                    <a:gd name="T15" fmla="*/ 159353 h 79"/>
                    <a:gd name="T16" fmla="*/ 223825 w 126"/>
                    <a:gd name="T17" fmla="*/ 206375 h 79"/>
                    <a:gd name="T18" fmla="*/ 107963 w 126"/>
                    <a:gd name="T19" fmla="*/ 15674 h 79"/>
                    <a:gd name="T20" fmla="*/ 23699 w 126"/>
                    <a:gd name="T21" fmla="*/ 52247 h 79"/>
                    <a:gd name="T22" fmla="*/ 47398 w 126"/>
                    <a:gd name="T23" fmla="*/ 117555 h 79"/>
                    <a:gd name="T24" fmla="*/ 139562 w 126"/>
                    <a:gd name="T25" fmla="*/ 175027 h 79"/>
                    <a:gd name="T26" fmla="*/ 223825 w 126"/>
                    <a:gd name="T27" fmla="*/ 190701 h 79"/>
                    <a:gd name="T28" fmla="*/ 308089 w 126"/>
                    <a:gd name="T29" fmla="*/ 154128 h 79"/>
                    <a:gd name="T30" fmla="*/ 284390 w 126"/>
                    <a:gd name="T31" fmla="*/ 88820 h 79"/>
                    <a:gd name="T32" fmla="*/ 192226 w 126"/>
                    <a:gd name="T33" fmla="*/ 31348 h 79"/>
                    <a:gd name="T34" fmla="*/ 107963 w 126"/>
                    <a:gd name="T35" fmla="*/ 15674 h 7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6" h="79">
                      <a:moveTo>
                        <a:pt x="85" y="79"/>
                      </a:moveTo>
                      <a:cubicBezTo>
                        <a:pt x="74" y="79"/>
                        <a:pt x="63" y="77"/>
                        <a:pt x="51" y="73"/>
                      </a:cubicBezTo>
                      <a:cubicBezTo>
                        <a:pt x="35" y="67"/>
                        <a:pt x="22" y="58"/>
                        <a:pt x="13" y="48"/>
                      </a:cubicBezTo>
                      <a:cubicBezTo>
                        <a:pt x="4" y="38"/>
                        <a:pt x="0" y="27"/>
                        <a:pt x="4" y="18"/>
                      </a:cubicBezTo>
                      <a:cubicBezTo>
                        <a:pt x="8" y="7"/>
                        <a:pt x="22" y="0"/>
                        <a:pt x="41" y="0"/>
                      </a:cubicBezTo>
                      <a:cubicBezTo>
                        <a:pt x="52" y="0"/>
                        <a:pt x="63" y="2"/>
                        <a:pt x="75" y="6"/>
                      </a:cubicBezTo>
                      <a:cubicBezTo>
                        <a:pt x="91" y="12"/>
                        <a:pt x="104" y="21"/>
                        <a:pt x="113" y="31"/>
                      </a:cubicBezTo>
                      <a:cubicBezTo>
                        <a:pt x="122" y="41"/>
                        <a:pt x="126" y="52"/>
                        <a:pt x="122" y="61"/>
                      </a:cubicBezTo>
                      <a:cubicBezTo>
                        <a:pt x="118" y="72"/>
                        <a:pt x="104" y="79"/>
                        <a:pt x="85" y="79"/>
                      </a:cubicBezTo>
                      <a:close/>
                      <a:moveTo>
                        <a:pt x="41" y="6"/>
                      </a:moveTo>
                      <a:cubicBezTo>
                        <a:pt x="24" y="6"/>
                        <a:pt x="13" y="11"/>
                        <a:pt x="9" y="20"/>
                      </a:cubicBezTo>
                      <a:cubicBezTo>
                        <a:pt x="7" y="27"/>
                        <a:pt x="10" y="36"/>
                        <a:pt x="18" y="45"/>
                      </a:cubicBezTo>
                      <a:cubicBezTo>
                        <a:pt x="26" y="54"/>
                        <a:pt x="38" y="62"/>
                        <a:pt x="53" y="67"/>
                      </a:cubicBezTo>
                      <a:cubicBezTo>
                        <a:pt x="64" y="71"/>
                        <a:pt x="75" y="73"/>
                        <a:pt x="85" y="73"/>
                      </a:cubicBezTo>
                      <a:cubicBezTo>
                        <a:pt x="102" y="73"/>
                        <a:pt x="113" y="68"/>
                        <a:pt x="117" y="59"/>
                      </a:cubicBezTo>
                      <a:cubicBezTo>
                        <a:pt x="119" y="52"/>
                        <a:pt x="116" y="43"/>
                        <a:pt x="108" y="34"/>
                      </a:cubicBezTo>
                      <a:cubicBezTo>
                        <a:pt x="100" y="25"/>
                        <a:pt x="88" y="17"/>
                        <a:pt x="73" y="12"/>
                      </a:cubicBezTo>
                      <a:cubicBezTo>
                        <a:pt x="62" y="8"/>
                        <a:pt x="51" y="6"/>
                        <a:pt x="41" y="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Oval 51">
                  <a:extLst>
                    <a:ext uri="{FF2B5EF4-FFF2-40B4-BE49-F238E27FC236}">
                      <a16:creationId xmlns:a16="http://schemas.microsoft.com/office/drawing/2014/main" xmlns="" id="{F9E2D2CD-8A75-404E-9EC3-DC531C9CA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7075" y="4329113"/>
                  <a:ext cx="84138" cy="8413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3" name="Oval 52">
                  <a:extLst>
                    <a:ext uri="{FF2B5EF4-FFF2-40B4-BE49-F238E27FC236}">
                      <a16:creationId xmlns:a16="http://schemas.microsoft.com/office/drawing/2014/main" xmlns="" id="{CF95D826-C238-4EF3-AB3F-BC900C71C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785350" y="4413250"/>
                  <a:ext cx="41275" cy="428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4" name="Oval 53">
                  <a:extLst>
                    <a:ext uri="{FF2B5EF4-FFF2-40B4-BE49-F238E27FC236}">
                      <a16:creationId xmlns:a16="http://schemas.microsoft.com/office/drawing/2014/main" xmlns="" id="{D96D9376-B1B5-4EF4-B5C2-A492910BA8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91663" y="4413250"/>
                  <a:ext cx="41275" cy="428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25" name="Oval 54">
                  <a:extLst>
                    <a:ext uri="{FF2B5EF4-FFF2-40B4-BE49-F238E27FC236}">
                      <a16:creationId xmlns:a16="http://schemas.microsoft.com/office/drawing/2014/main" xmlns="" id="{022AF58C-F788-40A9-95B7-FDA912AA2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37713" y="4192588"/>
                  <a:ext cx="42863" cy="428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微软雅黑" pitchFamily="34" charset="-122"/>
                    </a:defRPr>
                  </a:lvl9pPr>
                </a:lstStyle>
                <a:p>
                  <a:endParaRPr lang="zh-CN" altLang="en-US" sz="1600">
                    <a:latin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8" name="文本框 229">
                <a:extLst>
                  <a:ext uri="{FF2B5EF4-FFF2-40B4-BE49-F238E27FC236}">
                    <a16:creationId xmlns:a16="http://schemas.microsoft.com/office/drawing/2014/main" xmlns="" id="{E0D6811F-3B5F-40BD-886E-5B3DBD638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1700" y="4441805"/>
                <a:ext cx="1153481" cy="373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4439" tIns="27220" rIns="54439" bIns="2722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微软雅黑" pitchFamily="34" charset="-122"/>
                  </a:defRPr>
                </a:lvl9pPr>
              </a:lstStyle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cs typeface="Arial Unicode MS" pitchFamily="34" charset="-122"/>
                  </a:rPr>
                  <a:t>加入標題</a:t>
                </a:r>
              </a:p>
            </p:txBody>
          </p:sp>
        </p:grpSp>
        <p:sp>
          <p:nvSpPr>
            <p:cNvPr id="8" name="文本框 20">
              <a:extLst>
                <a:ext uri="{FF2B5EF4-FFF2-40B4-BE49-F238E27FC236}">
                  <a16:creationId xmlns:a16="http://schemas.microsoft.com/office/drawing/2014/main" xmlns="" id="{92588212-BAF5-41AD-97C7-F5E8D39E4730}"/>
                </a:ext>
              </a:extLst>
            </p:cNvPr>
            <p:cNvSpPr txBox="1"/>
            <p:nvPr/>
          </p:nvSpPr>
          <p:spPr>
            <a:xfrm>
              <a:off x="1369399" y="1476202"/>
              <a:ext cx="708447" cy="411444"/>
            </a:xfrm>
            <a:prstGeom prst="rect">
              <a:avLst/>
            </a:prstGeom>
            <a:noFill/>
          </p:spPr>
          <p:txBody>
            <a:bodyPr wrap="none" lIns="54439" tIns="27220" rIns="54439" bIns="2722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標題</a:t>
              </a:r>
            </a:p>
          </p:txBody>
        </p:sp>
        <p:sp>
          <p:nvSpPr>
            <p:cNvPr id="9" name="矩形 47">
              <a:extLst>
                <a:ext uri="{FF2B5EF4-FFF2-40B4-BE49-F238E27FC236}">
                  <a16:creationId xmlns:a16="http://schemas.microsoft.com/office/drawing/2014/main" xmlns="" id="{8C9C31FA-7056-487C-95BE-0739A237E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03" y="1831256"/>
              <a:ext cx="2161551" cy="514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點擊這裡更改文字內容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以上文字沒有實際意義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0" name="文本框 20">
              <a:extLst>
                <a:ext uri="{FF2B5EF4-FFF2-40B4-BE49-F238E27FC236}">
                  <a16:creationId xmlns:a16="http://schemas.microsoft.com/office/drawing/2014/main" xmlns="" id="{DCFC95E7-3742-49B8-A8E5-9C130DF8FA19}"/>
                </a:ext>
              </a:extLst>
            </p:cNvPr>
            <p:cNvSpPr txBox="1"/>
            <p:nvPr/>
          </p:nvSpPr>
          <p:spPr>
            <a:xfrm>
              <a:off x="1369399" y="3683818"/>
              <a:ext cx="708447" cy="411444"/>
            </a:xfrm>
            <a:prstGeom prst="rect">
              <a:avLst/>
            </a:prstGeom>
            <a:noFill/>
          </p:spPr>
          <p:txBody>
            <a:bodyPr wrap="none" lIns="54439" tIns="27220" rIns="54439" bIns="2722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標題</a:t>
              </a:r>
            </a:p>
          </p:txBody>
        </p:sp>
        <p:sp>
          <p:nvSpPr>
            <p:cNvPr id="11" name="矩形 47">
              <a:extLst>
                <a:ext uri="{FF2B5EF4-FFF2-40B4-BE49-F238E27FC236}">
                  <a16:creationId xmlns:a16="http://schemas.microsoft.com/office/drawing/2014/main" xmlns="" id="{3584D683-F628-4103-A303-BA013EDBA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03" y="4038872"/>
              <a:ext cx="2161551" cy="514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點擊這裡更改文字內容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以上文字沒有實際意義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2" name="文本框 20">
              <a:extLst>
                <a:ext uri="{FF2B5EF4-FFF2-40B4-BE49-F238E27FC236}">
                  <a16:creationId xmlns:a16="http://schemas.microsoft.com/office/drawing/2014/main" xmlns="" id="{95EBB776-8FCC-4182-8DA1-4A902A1C0D5A}"/>
                </a:ext>
              </a:extLst>
            </p:cNvPr>
            <p:cNvSpPr txBox="1"/>
            <p:nvPr/>
          </p:nvSpPr>
          <p:spPr>
            <a:xfrm>
              <a:off x="7553457" y="1476202"/>
              <a:ext cx="708447" cy="411444"/>
            </a:xfrm>
            <a:prstGeom prst="rect">
              <a:avLst/>
            </a:prstGeom>
            <a:noFill/>
          </p:spPr>
          <p:txBody>
            <a:bodyPr wrap="none" lIns="54439" tIns="27220" rIns="54439" bIns="2722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標題</a:t>
              </a:r>
            </a:p>
          </p:txBody>
        </p:sp>
        <p:sp>
          <p:nvSpPr>
            <p:cNvPr id="13" name="矩形 47">
              <a:extLst>
                <a:ext uri="{FF2B5EF4-FFF2-40B4-BE49-F238E27FC236}">
                  <a16:creationId xmlns:a16="http://schemas.microsoft.com/office/drawing/2014/main" xmlns="" id="{E2CF5563-06E7-4E35-9721-AF702562B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5544" y="1831256"/>
              <a:ext cx="2065894" cy="514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點擊這裡更改文字內容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以上文字沒有實際意義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4" name="文本框 14">
              <a:extLst>
                <a:ext uri="{FF2B5EF4-FFF2-40B4-BE49-F238E27FC236}">
                  <a16:creationId xmlns:a16="http://schemas.microsoft.com/office/drawing/2014/main" xmlns="" id="{19814BBB-A518-4CC6-9DDE-0EB81AF15523}"/>
                </a:ext>
              </a:extLst>
            </p:cNvPr>
            <p:cNvSpPr txBox="1"/>
            <p:nvPr/>
          </p:nvSpPr>
          <p:spPr>
            <a:xfrm>
              <a:off x="7553457" y="3683818"/>
              <a:ext cx="708447" cy="411444"/>
            </a:xfrm>
            <a:prstGeom prst="rect">
              <a:avLst/>
            </a:prstGeom>
            <a:noFill/>
          </p:spPr>
          <p:txBody>
            <a:bodyPr wrap="none" lIns="54439" tIns="27220" rIns="54439" bIns="2722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標題</a:t>
              </a:r>
            </a:p>
          </p:txBody>
        </p:sp>
        <p:sp>
          <p:nvSpPr>
            <p:cNvPr id="15" name="矩形 47">
              <a:extLst>
                <a:ext uri="{FF2B5EF4-FFF2-40B4-BE49-F238E27FC236}">
                  <a16:creationId xmlns:a16="http://schemas.microsoft.com/office/drawing/2014/main" xmlns="" id="{29A7AED3-79A3-4CCC-A116-D9296D427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5547" y="4038872"/>
              <a:ext cx="2065893" cy="514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點擊這裡更改文字內容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zh-CN" altLang="en-US" sz="105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以上文字沒有實際意義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57" name="TextBox 8">
            <a:extLst>
              <a:ext uri="{FF2B5EF4-FFF2-40B4-BE49-F238E27FC236}">
                <a16:creationId xmlns:a16="http://schemas.microsoft.com/office/drawing/2014/main" xmlns="" id="{9498E152-F58F-4F1E-9C39-AE113430B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32" y="257342"/>
            <a:ext cx="80599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校務</a:t>
            </a:r>
            <a:endParaRPr lang="zh-CN" altLang="en-US" sz="27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9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D50C5F20-0FD6-4123-B9A4-E18D3686C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/>
          <a:stretch/>
        </p:blipFill>
        <p:spPr>
          <a:xfrm>
            <a:off x="-49709" y="0"/>
            <a:ext cx="9192519" cy="6867258"/>
          </a:xfrm>
          <a:prstGeom prst="rect">
            <a:avLst/>
          </a:prstGeom>
        </p:spPr>
      </p:pic>
      <p:sp>
        <p:nvSpPr>
          <p:cNvPr id="13" name="圖形 1">
            <a:extLst>
              <a:ext uri="{FF2B5EF4-FFF2-40B4-BE49-F238E27FC236}">
                <a16:creationId xmlns:a16="http://schemas.microsoft.com/office/drawing/2014/main" xmlns="" id="{6992EF0D-78E4-468A-B4F1-554DB92B2F87}"/>
              </a:ext>
            </a:extLst>
          </p:cNvPr>
          <p:cNvSpPr/>
          <p:nvPr/>
        </p:nvSpPr>
        <p:spPr>
          <a:xfrm>
            <a:off x="-49710" y="109000"/>
            <a:ext cx="3324629" cy="6649257"/>
          </a:xfrm>
          <a:custGeom>
            <a:avLst/>
            <a:gdLst>
              <a:gd name="connsiteX0" fmla="*/ 0 w 1943100"/>
              <a:gd name="connsiteY0" fmla="*/ 0 h 3886200"/>
              <a:gd name="connsiteX1" fmla="*/ 0 w 1943100"/>
              <a:gd name="connsiteY1" fmla="*/ 3894773 h 3886200"/>
              <a:gd name="connsiteX2" fmla="*/ 1947863 w 1943100"/>
              <a:gd name="connsiteY2" fmla="*/ 1947863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0" h="3886200">
                <a:moveTo>
                  <a:pt x="0" y="0"/>
                </a:moveTo>
                <a:lnTo>
                  <a:pt x="0" y="3894773"/>
                </a:lnTo>
                <a:lnTo>
                  <a:pt x="1947863" y="1947863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y" algn="b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/>
          </a:p>
        </p:txBody>
      </p:sp>
      <p:grpSp>
        <p:nvGrpSpPr>
          <p:cNvPr id="3" name="组合 11">
            <a:extLst>
              <a:ext uri="{FF2B5EF4-FFF2-40B4-BE49-F238E27FC236}">
                <a16:creationId xmlns:a16="http://schemas.microsoft.com/office/drawing/2014/main" xmlns="" id="{2D3B82AF-CD65-41A3-AE9D-2BDF970063BB}"/>
              </a:ext>
            </a:extLst>
          </p:cNvPr>
          <p:cNvGrpSpPr/>
          <p:nvPr/>
        </p:nvGrpSpPr>
        <p:grpSpPr>
          <a:xfrm>
            <a:off x="5229757" y="1936978"/>
            <a:ext cx="288235" cy="2625377"/>
            <a:chOff x="2304906" y="1446070"/>
            <a:chExt cx="642258" cy="3789293"/>
          </a:xfrm>
        </p:grpSpPr>
        <p:cxnSp>
          <p:nvCxnSpPr>
            <p:cNvPr id="4" name="直接连接符 12">
              <a:extLst>
                <a:ext uri="{FF2B5EF4-FFF2-40B4-BE49-F238E27FC236}">
                  <a16:creationId xmlns:a16="http://schemas.microsoft.com/office/drawing/2014/main" xmlns="" id="{01C5C8B7-AF4A-43C2-BC47-3078DCDFF6BF}"/>
                </a:ext>
              </a:extLst>
            </p:cNvPr>
            <p:cNvCxnSpPr>
              <a:cxnSpLocks/>
            </p:cNvCxnSpPr>
            <p:nvPr/>
          </p:nvCxnSpPr>
          <p:spPr>
            <a:xfrm>
              <a:off x="2304906" y="5080534"/>
              <a:ext cx="64225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组合 13">
              <a:extLst>
                <a:ext uri="{FF2B5EF4-FFF2-40B4-BE49-F238E27FC236}">
                  <a16:creationId xmlns:a16="http://schemas.microsoft.com/office/drawing/2014/main" xmlns="" id="{186218A1-DBD8-42E0-904B-45E982C0B91B}"/>
                </a:ext>
              </a:extLst>
            </p:cNvPr>
            <p:cNvGrpSpPr/>
            <p:nvPr/>
          </p:nvGrpSpPr>
          <p:grpSpPr>
            <a:xfrm flipV="1">
              <a:off x="2304906" y="1446070"/>
              <a:ext cx="642258" cy="3789293"/>
              <a:chOff x="1774958" y="-31845508"/>
              <a:chExt cx="6607779" cy="38985674"/>
            </a:xfrm>
          </p:grpSpPr>
          <p:cxnSp>
            <p:nvCxnSpPr>
              <p:cNvPr id="6" name="直接连接符 14">
                <a:extLst>
                  <a:ext uri="{FF2B5EF4-FFF2-40B4-BE49-F238E27FC236}">
                    <a16:creationId xmlns:a16="http://schemas.microsoft.com/office/drawing/2014/main" xmlns="" id="{14D16BB0-2A78-497D-B276-6297EEC4F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4142" y="-31845508"/>
                <a:ext cx="0" cy="38985674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15">
                <a:extLst>
                  <a:ext uri="{FF2B5EF4-FFF2-40B4-BE49-F238E27FC236}">
                    <a16:creationId xmlns:a16="http://schemas.microsoft.com/office/drawing/2014/main" xmlns="" id="{F95FA5A3-3125-4700-8400-B8A57879F5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4958" y="5227011"/>
                <a:ext cx="6607779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470352C3-1ACB-4E85-8F0B-57E776F574AA}"/>
              </a:ext>
            </a:extLst>
          </p:cNvPr>
          <p:cNvSpPr txBox="1"/>
          <p:nvPr/>
        </p:nvSpPr>
        <p:spPr>
          <a:xfrm>
            <a:off x="4435143" y="2378760"/>
            <a:ext cx="738664" cy="165045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3600" spc="4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3600" spc="4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CN" altLang="en-US" sz="3600" spc="4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</a:t>
            </a:r>
            <a:endParaRPr lang="en-US" altLang="zh-CN" sz="3600" spc="4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A980BCF-31A3-4BF5-A993-B291BDD60F90}"/>
              </a:ext>
            </a:extLst>
          </p:cNvPr>
          <p:cNvSpPr/>
          <p:nvPr/>
        </p:nvSpPr>
        <p:spPr>
          <a:xfrm>
            <a:off x="5434972" y="3163543"/>
            <a:ext cx="3178304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3450" spc="225" noProof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國際競爭優勢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xmlns="" id="{635689FB-6667-47C6-B879-11D753EB9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43999" y="2615316"/>
            <a:ext cx="1934752" cy="4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1F1CAC49-CA88-4338-A9AC-CDA2D4E4B664}"/>
              </a:ext>
            </a:extLst>
          </p:cNvPr>
          <p:cNvSpPr txBox="1"/>
          <p:nvPr/>
        </p:nvSpPr>
        <p:spPr>
          <a:xfrm>
            <a:off x="1374054" y="4515771"/>
            <a:ext cx="59649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TW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TW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TW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4">
            <a:extLst>
              <a:ext uri="{FF2B5EF4-FFF2-40B4-BE49-F238E27FC236}">
                <a16:creationId xmlns:a16="http://schemas.microsoft.com/office/drawing/2014/main" xmlns="" id="{3022F5B2-78AA-429D-8D74-2B0A2FF586F7}"/>
              </a:ext>
            </a:extLst>
          </p:cNvPr>
          <p:cNvGrpSpPr>
            <a:grpSpLocks/>
          </p:cNvGrpSpPr>
          <p:nvPr/>
        </p:nvGrpSpPr>
        <p:grpSpPr bwMode="auto">
          <a:xfrm>
            <a:off x="915003" y="2167534"/>
            <a:ext cx="6234563" cy="3824162"/>
            <a:chOff x="54766" y="1538812"/>
            <a:chExt cx="9127279" cy="5293792"/>
          </a:xfrm>
        </p:grpSpPr>
        <p:pic>
          <p:nvPicPr>
            <p:cNvPr id="4" name="Picture 5" descr="90">
              <a:extLst>
                <a:ext uri="{FF2B5EF4-FFF2-40B4-BE49-F238E27FC236}">
                  <a16:creationId xmlns:a16="http://schemas.microsoft.com/office/drawing/2014/main" xmlns="" id="{22776D2A-81C3-4FE3-B8B2-305B1C627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54766" y="1538812"/>
              <a:ext cx="9127279" cy="5293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5" name="圖案 4">
              <a:extLst>
                <a:ext uri="{FF2B5EF4-FFF2-40B4-BE49-F238E27FC236}">
                  <a16:creationId xmlns:a16="http://schemas.microsoft.com/office/drawing/2014/main" xmlns="" id="{FB8C68BE-71CD-48EF-8AAA-C235A166BC0C}"/>
                </a:ext>
              </a:extLst>
            </p:cNvPr>
            <p:cNvSpPr/>
            <p:nvPr/>
          </p:nvSpPr>
          <p:spPr>
            <a:xfrm rot="1204600">
              <a:off x="3684255" y="2582983"/>
              <a:ext cx="2719403" cy="1609577"/>
            </a:xfrm>
            <a:prstGeom prst="swooshArrow">
              <a:avLst>
                <a:gd name="adj1" fmla="val 28594"/>
                <a:gd name="adj2" fmla="val 3193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sz="1350" dirty="0"/>
            </a:p>
          </p:txBody>
        </p:sp>
        <p:sp>
          <p:nvSpPr>
            <p:cNvPr id="6" name="圖案 5">
              <a:extLst>
                <a:ext uri="{FF2B5EF4-FFF2-40B4-BE49-F238E27FC236}">
                  <a16:creationId xmlns:a16="http://schemas.microsoft.com/office/drawing/2014/main" xmlns="" id="{9968B15E-08F6-4952-AB89-C2A49E52C1C3}"/>
                </a:ext>
              </a:extLst>
            </p:cNvPr>
            <p:cNvSpPr/>
            <p:nvPr/>
          </p:nvSpPr>
          <p:spPr>
            <a:xfrm rot="6087600">
              <a:off x="3472688" y="3774485"/>
              <a:ext cx="949156" cy="1157573"/>
            </a:xfrm>
            <a:prstGeom prst="swooshArrow">
              <a:avLst>
                <a:gd name="adj1" fmla="val 21450"/>
                <a:gd name="adj2" fmla="val 4101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圖案 6">
              <a:extLst>
                <a:ext uri="{FF2B5EF4-FFF2-40B4-BE49-F238E27FC236}">
                  <a16:creationId xmlns:a16="http://schemas.microsoft.com/office/drawing/2014/main" xmlns="" id="{CE205CF0-90FB-4B7D-8C2E-C2C323D8B5C8}"/>
                </a:ext>
              </a:extLst>
            </p:cNvPr>
            <p:cNvSpPr/>
            <p:nvPr/>
          </p:nvSpPr>
          <p:spPr>
            <a:xfrm rot="20482328">
              <a:off x="3382514" y="2734892"/>
              <a:ext cx="869808" cy="951786"/>
            </a:xfrm>
            <a:prstGeom prst="swooshArrow">
              <a:avLst>
                <a:gd name="adj1" fmla="val 28144"/>
                <a:gd name="adj2" fmla="val 4376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圖案 7">
              <a:extLst>
                <a:ext uri="{FF2B5EF4-FFF2-40B4-BE49-F238E27FC236}">
                  <a16:creationId xmlns:a16="http://schemas.microsoft.com/office/drawing/2014/main" xmlns="" id="{967577FC-71CD-4AA8-8A54-36C006D703A8}"/>
                </a:ext>
              </a:extLst>
            </p:cNvPr>
            <p:cNvSpPr/>
            <p:nvPr/>
          </p:nvSpPr>
          <p:spPr>
            <a:xfrm rot="11365632" flipV="1">
              <a:off x="2886506" y="3088162"/>
              <a:ext cx="595030" cy="583177"/>
            </a:xfrm>
            <a:prstGeom prst="swooshArrow">
              <a:avLst>
                <a:gd name="adj1" fmla="val 21450"/>
                <a:gd name="adj2" fmla="val 3137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xmlns="" id="{20B5A420-54F1-4B2E-82DC-9EBE91794F10}"/>
              </a:ext>
            </a:extLst>
          </p:cNvPr>
          <p:cNvGrpSpPr/>
          <p:nvPr/>
        </p:nvGrpSpPr>
        <p:grpSpPr>
          <a:xfrm>
            <a:off x="5758181" y="2116889"/>
            <a:ext cx="2543420" cy="1223412"/>
            <a:chOff x="6519867" y="2533849"/>
            <a:chExt cx="3162492" cy="1494610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xmlns="" id="{BF97B0DD-8F83-4E46-9D99-0C47855B2B91}"/>
                </a:ext>
              </a:extLst>
            </p:cNvPr>
            <p:cNvSpPr txBox="1"/>
            <p:nvPr/>
          </p:nvSpPr>
          <p:spPr>
            <a:xfrm>
              <a:off x="6675614" y="2533849"/>
              <a:ext cx="3006745" cy="1494610"/>
            </a:xfrm>
            <a:prstGeom prst="rect">
              <a:avLst/>
            </a:prstGeom>
            <a:solidFill>
              <a:srgbClr val="D6BBEB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3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美國：亞太地區汞監測網計畫、</a:t>
              </a:r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國際天文監測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(ZTF)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計畫、鹿林山與偏遠離島背景測站國際合作及操作維護專案計畫、</a:t>
              </a:r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立方衛星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zh-TW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電離層監測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計畫、台美國合計畫等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xmlns="" id="{E0D21F81-9BB1-4A67-B149-842A17E3B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212" t="28301" r="44882" b="65399"/>
            <a:stretch/>
          </p:blipFill>
          <p:spPr>
            <a:xfrm>
              <a:off x="6519867" y="2573653"/>
              <a:ext cx="362445" cy="217467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BC2CC0B6-0400-42FA-9661-0118DA02BC8C}"/>
              </a:ext>
            </a:extLst>
          </p:cNvPr>
          <p:cNvGrpSpPr/>
          <p:nvPr/>
        </p:nvGrpSpPr>
        <p:grpSpPr>
          <a:xfrm>
            <a:off x="755609" y="2392272"/>
            <a:ext cx="2418162" cy="718158"/>
            <a:chOff x="7090882" y="1107471"/>
            <a:chExt cx="3169269" cy="877354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xmlns="" id="{A7AA6557-3AEF-4DEC-A69A-18F4E24B5162}"/>
                </a:ext>
              </a:extLst>
            </p:cNvPr>
            <p:cNvSpPr txBox="1"/>
            <p:nvPr/>
          </p:nvSpPr>
          <p:spPr>
            <a:xfrm>
              <a:off x="7090882" y="1167021"/>
              <a:ext cx="3169269" cy="81780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3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瑞士：與歐洲粒子物理中心實驗室合作</a:t>
              </a:r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CMS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實驗及太空高能粒子偵測器探索宇宙等計畫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454E0EC9-85BD-4A6E-BEEA-AB4367059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616" t="32203" r="19298" b="55896"/>
            <a:stretch/>
          </p:blipFill>
          <p:spPr>
            <a:xfrm>
              <a:off x="7119610" y="1107471"/>
              <a:ext cx="314728" cy="297243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D2112A70-B3CF-4A07-81F5-FD3A6B26360B}"/>
              </a:ext>
            </a:extLst>
          </p:cNvPr>
          <p:cNvSpPr txBox="1"/>
          <p:nvPr/>
        </p:nvSpPr>
        <p:spPr>
          <a:xfrm>
            <a:off x="2908063" y="4613212"/>
            <a:ext cx="2185208" cy="646331"/>
          </a:xfrm>
          <a:prstGeom prst="rect">
            <a:avLst/>
          </a:prstGeom>
          <a:solidFill>
            <a:schemeClr val="accent4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東南亞：七海計畫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亞洲大氣污染物之整合監測與其對環境及氣候之衝擊研究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71381ACD-6CA6-43C5-8231-A4E72C01001E}"/>
              </a:ext>
            </a:extLst>
          </p:cNvPr>
          <p:cNvGrpSpPr/>
          <p:nvPr/>
        </p:nvGrpSpPr>
        <p:grpSpPr>
          <a:xfrm>
            <a:off x="5286922" y="4013937"/>
            <a:ext cx="2187374" cy="669414"/>
            <a:chOff x="525452" y="3698807"/>
            <a:chExt cx="2719785" cy="817806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xmlns="" id="{6A63A63A-6022-43C6-9523-CAAB5E15FB22}"/>
                </a:ext>
              </a:extLst>
            </p:cNvPr>
            <p:cNvSpPr txBox="1"/>
            <p:nvPr/>
          </p:nvSpPr>
          <p:spPr>
            <a:xfrm>
              <a:off x="744810" y="3698807"/>
              <a:ext cx="2500427" cy="817806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3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宏都拉斯：森林健康管理決策支援平台建置與能力建構計畫</a:t>
              </a: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895D7A29-DE78-4E50-AE9D-C822B499B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662" t="31800" r="33857" b="61200"/>
            <a:stretch/>
          </p:blipFill>
          <p:spPr>
            <a:xfrm>
              <a:off x="525452" y="3715023"/>
              <a:ext cx="484028" cy="254752"/>
            </a:xfrm>
            <a:prstGeom prst="rect">
              <a:avLst/>
            </a:prstGeom>
          </p:spPr>
        </p:pic>
      </p:grpSp>
      <p:sp>
        <p:nvSpPr>
          <p:cNvPr id="19" name="圖案 18">
            <a:extLst>
              <a:ext uri="{FF2B5EF4-FFF2-40B4-BE49-F238E27FC236}">
                <a16:creationId xmlns:a16="http://schemas.microsoft.com/office/drawing/2014/main" xmlns="" id="{59EC078D-36CF-4D22-9FD8-D5BDE78B2258}"/>
              </a:ext>
            </a:extLst>
          </p:cNvPr>
          <p:cNvSpPr/>
          <p:nvPr/>
        </p:nvSpPr>
        <p:spPr bwMode="auto">
          <a:xfrm rot="10800000">
            <a:off x="2828050" y="3403926"/>
            <a:ext cx="647153" cy="873681"/>
          </a:xfrm>
          <a:prstGeom prst="swooshArrow">
            <a:avLst>
              <a:gd name="adj1" fmla="val 21450"/>
              <a:gd name="adj2" fmla="val 4101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9472E812-F46D-4E11-B062-C0A7C73A92C3}"/>
              </a:ext>
            </a:extLst>
          </p:cNvPr>
          <p:cNvGrpSpPr/>
          <p:nvPr/>
        </p:nvGrpSpPr>
        <p:grpSpPr>
          <a:xfrm>
            <a:off x="1402600" y="4029276"/>
            <a:ext cx="1471613" cy="470757"/>
            <a:chOff x="1080334" y="4773898"/>
            <a:chExt cx="1829800" cy="575112"/>
          </a:xfrm>
          <a:solidFill>
            <a:schemeClr val="accent3">
              <a:lumMod val="20000"/>
              <a:lumOff val="80000"/>
              <a:alpha val="78000"/>
            </a:schemeClr>
          </a:solidFill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26745DAA-1516-4285-AD9D-22FD4E040A82}"/>
                </a:ext>
              </a:extLst>
            </p:cNvPr>
            <p:cNvSpPr/>
            <p:nvPr/>
          </p:nvSpPr>
          <p:spPr>
            <a:xfrm>
              <a:off x="1293275" y="4785005"/>
              <a:ext cx="1616859" cy="56400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臺菲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臺印國合計畫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xmlns="" id="{F7DC410A-AB89-405A-A0AB-8EEE37E8C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412" t="34600" r="13382" b="54900"/>
            <a:stretch/>
          </p:blipFill>
          <p:spPr>
            <a:xfrm>
              <a:off x="1098419" y="4773898"/>
              <a:ext cx="446450" cy="216024"/>
            </a:xfrm>
            <a:prstGeom prst="rect">
              <a:avLst/>
            </a:prstGeom>
            <a:grpFill/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xmlns="" id="{417588DC-5C97-4D4D-B8F9-3BDBE05A7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0475" t="31800" r="18500" b="57000"/>
            <a:stretch/>
          </p:blipFill>
          <p:spPr>
            <a:xfrm>
              <a:off x="1080334" y="5017632"/>
              <a:ext cx="482619" cy="275782"/>
            </a:xfrm>
            <a:prstGeom prst="rect">
              <a:avLst/>
            </a:prstGeom>
            <a:grpFill/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xmlns="" id="{BEDA0C8F-A6D5-4126-AD7B-57AAE18C3804}"/>
              </a:ext>
            </a:extLst>
          </p:cNvPr>
          <p:cNvGrpSpPr/>
          <p:nvPr/>
        </p:nvGrpSpPr>
        <p:grpSpPr>
          <a:xfrm>
            <a:off x="3398486" y="1746206"/>
            <a:ext cx="1856371" cy="650518"/>
            <a:chOff x="697439" y="2318565"/>
            <a:chExt cx="2347944" cy="794721"/>
          </a:xfrm>
        </p:grpSpPr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xmlns="" id="{AF75D029-C95E-4712-88D2-1C5ED910023E}"/>
                </a:ext>
              </a:extLst>
            </p:cNvPr>
            <p:cNvSpPr txBox="1"/>
            <p:nvPr/>
          </p:nvSpPr>
          <p:spPr>
            <a:xfrm>
              <a:off x="701466" y="2323680"/>
              <a:ext cx="2343917" cy="789606"/>
            </a:xfrm>
            <a:prstGeom prst="rect">
              <a:avLst/>
            </a:prstGeom>
            <a:solidFill>
              <a:schemeClr val="accent4">
                <a:alpha val="4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　　臺捷、　　臺波、　　    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臺韓、        臺俄、    </a:t>
              </a:r>
              <a:endPara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臺德等國合計畫</a:t>
              </a: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xmlns="" id="{FB51264C-795A-4C14-9B29-BFFA38C3D1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6143" t="33900" r="25588" b="58400"/>
            <a:stretch/>
          </p:blipFill>
          <p:spPr>
            <a:xfrm>
              <a:off x="697439" y="2326819"/>
              <a:ext cx="420661" cy="220346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xmlns="" id="{B42FF377-165E-4FD5-809E-1A59289DE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425" t="30400" r="40156" b="57000"/>
            <a:stretch/>
          </p:blipFill>
          <p:spPr>
            <a:xfrm>
              <a:off x="1697355" y="2318565"/>
              <a:ext cx="375789" cy="23324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xmlns="" id="{B9F7AFE4-08D3-45DC-B9A7-283AEE4E8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6293" t="32466" r="25439" b="56334"/>
            <a:stretch/>
          </p:blipFill>
          <p:spPr>
            <a:xfrm>
              <a:off x="822200" y="2571368"/>
              <a:ext cx="311256" cy="237147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xmlns="" id="{F005EB5D-3890-43AA-A1CF-061BAABFF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5588" t="49966" r="61419" b="35300"/>
            <a:stretch/>
          </p:blipFill>
          <p:spPr>
            <a:xfrm>
              <a:off x="1678899" y="2564243"/>
              <a:ext cx="365687" cy="23324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xmlns="" id="{C4A92C35-5771-4A76-8B7D-022F7BCA9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0162" t="36485" r="5701" b="59113"/>
            <a:stretch/>
          </p:blipFill>
          <p:spPr>
            <a:xfrm>
              <a:off x="760352" y="2852721"/>
              <a:ext cx="363675" cy="217682"/>
            </a:xfrm>
            <a:prstGeom prst="rect">
              <a:avLst/>
            </a:prstGeom>
          </p:spPr>
        </p:pic>
      </p:grpSp>
      <p:pic>
        <p:nvPicPr>
          <p:cNvPr id="31" name="圖片 28">
            <a:extLst>
              <a:ext uri="{FF2B5EF4-FFF2-40B4-BE49-F238E27FC236}">
                <a16:creationId xmlns:a16="http://schemas.microsoft.com/office/drawing/2014/main" xmlns="" id="{7185E548-AB34-4CAC-B1DD-1CD10A06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269" y="3601913"/>
            <a:ext cx="463280" cy="4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圖案 31">
            <a:extLst>
              <a:ext uri="{FF2B5EF4-FFF2-40B4-BE49-F238E27FC236}">
                <a16:creationId xmlns:a16="http://schemas.microsoft.com/office/drawing/2014/main" xmlns="" id="{1B86F4B5-A99B-4034-B86F-ACABAF421E3A}"/>
              </a:ext>
            </a:extLst>
          </p:cNvPr>
          <p:cNvSpPr/>
          <p:nvPr/>
        </p:nvSpPr>
        <p:spPr bwMode="auto">
          <a:xfrm rot="2781396">
            <a:off x="3794434" y="3329614"/>
            <a:ext cx="1653959" cy="887987"/>
          </a:xfrm>
          <a:prstGeom prst="swooshArrow">
            <a:avLst>
              <a:gd name="adj1" fmla="val 21450"/>
              <a:gd name="adj2" fmla="val 4101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xmlns="" id="{E2302B44-6A3D-4D95-91AA-B612788BA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32" y="257342"/>
            <a:ext cx="80599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zh-TW" altLang="en-US" sz="27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跨國大型合作遍佈全球</a:t>
            </a:r>
          </a:p>
        </p:txBody>
      </p:sp>
    </p:spTree>
    <p:extLst>
      <p:ext uri="{BB962C8B-B14F-4D97-AF65-F5344CB8AC3E}">
        <p14:creationId xmlns:p14="http://schemas.microsoft.com/office/powerpoint/2010/main" val="1186130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510</Words>
  <Application>Microsoft Office PowerPoint</Application>
  <PresentationFormat>如螢幕大小 (4:3)</PresentationFormat>
  <Paragraphs>92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4" baseType="lpstr">
      <vt:lpstr>Arial Unicode MS</vt:lpstr>
      <vt:lpstr>Impact MT Std</vt:lpstr>
      <vt:lpstr>微软雅黑</vt:lpstr>
      <vt:lpstr>宋体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SHU CHI HUANG</dc:creator>
  <cp:lastModifiedBy>USER</cp:lastModifiedBy>
  <cp:revision>17</cp:revision>
  <dcterms:created xsi:type="dcterms:W3CDTF">2019-04-25T06:53:04Z</dcterms:created>
  <dcterms:modified xsi:type="dcterms:W3CDTF">2019-09-18T03:12:52Z</dcterms:modified>
</cp:coreProperties>
</file>