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59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  <a:srgbClr val="D6BBEB"/>
    <a:srgbClr val="E0B305"/>
    <a:srgbClr val="D2A30A"/>
    <a:srgbClr val="F9E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989;&#21209;&#24037;&#20316;\01&#26989;&#21209;&#36039;&#26009;&#22846;\18&#39640;&#25945;&#27211;&#25509;&#28145;&#32789;\&#22283;&#38555;&#31478;&#29229;\&#22283;&#38555;&#31478;&#29229;&#31777;&#22577;\99&#23416;&#24180;&#24230;&#25237;&#20837;&#32887;&#22580;&#23601;&#26989;&#34218;&#36039;&#34920;&#296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5"/>
          <c:order val="0"/>
          <c:tx>
            <c:strRef>
              <c:f>'頂大排名_投入職場比率_99 (自評報告書用)'!$B$39</c:f>
              <c:strCache>
                <c:ptCount val="1"/>
                <c:pt idx="0">
                  <c:v>學士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C6-45AB-86BE-14E0431040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'頂大排名_投入職場比率_99 (自評報告書用)'!$A$40:$A$51</c:f>
              <c:strCache>
                <c:ptCount val="12"/>
                <c:pt idx="0">
                  <c:v>中大</c:v>
                </c:pt>
                <c:pt idx="1">
                  <c:v>交大</c:v>
                </c:pt>
                <c:pt idx="2">
                  <c:v>臺大</c:v>
                </c:pt>
                <c:pt idx="3">
                  <c:v>成大</c:v>
                </c:pt>
                <c:pt idx="4">
                  <c:v>清大</c:v>
                </c:pt>
                <c:pt idx="5">
                  <c:v>臺科大</c:v>
                </c:pt>
                <c:pt idx="6">
                  <c:v>陽明</c:v>
                </c:pt>
                <c:pt idx="7">
                  <c:v>臺師大</c:v>
                </c:pt>
                <c:pt idx="8">
                  <c:v>中山</c:v>
                </c:pt>
                <c:pt idx="9">
                  <c:v>中興</c:v>
                </c:pt>
                <c:pt idx="10">
                  <c:v>政大</c:v>
                </c:pt>
                <c:pt idx="11">
                  <c:v>長庚</c:v>
                </c:pt>
              </c:strCache>
            </c:strRef>
          </c:cat>
          <c:val>
            <c:numRef>
              <c:f>'頂大排名_投入職場比率_99 (自評報告書用)'!$B$40:$B$51</c:f>
              <c:numCache>
                <c:formatCode>0.00_);[Red]\(0.00\)</c:formatCode>
                <c:ptCount val="12"/>
                <c:pt idx="0">
                  <c:v>86.64</c:v>
                </c:pt>
                <c:pt idx="1">
                  <c:v>80.709999999999994</c:v>
                </c:pt>
                <c:pt idx="2">
                  <c:v>83.85</c:v>
                </c:pt>
                <c:pt idx="3">
                  <c:v>82.77</c:v>
                </c:pt>
                <c:pt idx="4">
                  <c:v>80.72</c:v>
                </c:pt>
                <c:pt idx="5">
                  <c:v>80.87</c:v>
                </c:pt>
                <c:pt idx="6">
                  <c:v>84.89</c:v>
                </c:pt>
                <c:pt idx="7">
                  <c:v>81.69</c:v>
                </c:pt>
                <c:pt idx="8">
                  <c:v>82.81</c:v>
                </c:pt>
                <c:pt idx="9">
                  <c:v>83.19</c:v>
                </c:pt>
                <c:pt idx="10">
                  <c:v>83.31</c:v>
                </c:pt>
                <c:pt idx="11">
                  <c:v>89.51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C6-45AB-86BE-14E0431040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0426416"/>
        <c:axId val="279400208"/>
      </c:barChart>
      <c:catAx>
        <c:axId val="170426416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txPr>
          <a:bodyPr rot="0" vert="eaVert"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279400208"/>
        <c:crosses val="autoZero"/>
        <c:auto val="1"/>
        <c:lblAlgn val="ctr"/>
        <c:lblOffset val="100"/>
        <c:tickLblSkip val="1"/>
        <c:noMultiLvlLbl val="0"/>
      </c:catAx>
      <c:valAx>
        <c:axId val="279400208"/>
        <c:scaling>
          <c:orientation val="minMax"/>
          <c:max val="92"/>
          <c:min val="76"/>
        </c:scaling>
        <c:delete val="1"/>
        <c:axPos val="l"/>
        <c:numFmt formatCode="0.00_);[Red]\(0.00\)" sourceLinked="1"/>
        <c:majorTickMark val="none"/>
        <c:minorTickMark val="none"/>
        <c:tickLblPos val="nextTo"/>
        <c:crossAx val="170426416"/>
        <c:crosses val="autoZero"/>
        <c:crossBetween val="between"/>
        <c:majorUnit val="2"/>
        <c:minorUnit val="0.4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9927D0-CCA2-4B6D-9541-3A086BF10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052B5AE9-4019-4F02-80A3-FB07FEB48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466A6CB-AC32-4FCB-8ED1-08493EF0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B894C98-92EA-4BF4-8B0A-5966DFB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FCD5A65-3EDC-4A26-8F03-41026877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89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171376-43A2-41A0-9091-88F5215D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4BD86F97-057C-4B41-B9F6-5519CB0C9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F3531C9-5E0E-44AB-9487-272810CE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2938DC7-3D27-4F74-ACCA-B36E718A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5E86749-5C21-488B-A1AB-C8D0E6E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5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D23E28A1-B673-4D0B-A624-6612FD944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8944322-C511-4333-B9E2-52CE27FDF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30FC0E3-936C-4C68-9AF4-F32154AC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8107011-CE57-430F-9038-0B22741E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1F68DD9-B7C4-442B-A644-778BCEB1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959B19C-68FD-4298-A96D-C261E0A56938}"/>
              </a:ext>
            </a:extLst>
          </p:cNvPr>
          <p:cNvSpPr/>
          <p:nvPr userDrawn="1"/>
        </p:nvSpPr>
        <p:spPr>
          <a:xfrm>
            <a:off x="0" y="-22269"/>
            <a:ext cx="12190413" cy="9029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DF36C1B-2EF2-4CB2-BC42-D72F81CD1D64}"/>
              </a:ext>
            </a:extLst>
          </p:cNvPr>
          <p:cNvSpPr/>
          <p:nvPr userDrawn="1"/>
        </p:nvSpPr>
        <p:spPr>
          <a:xfrm>
            <a:off x="0" y="880639"/>
            <a:ext cx="12190413" cy="112779"/>
          </a:xfrm>
          <a:prstGeom prst="rect">
            <a:avLst/>
          </a:prstGeom>
          <a:solidFill>
            <a:srgbClr val="E0B3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圖形 16">
            <a:extLst>
              <a:ext uri="{FF2B5EF4-FFF2-40B4-BE49-F238E27FC236}">
                <a16:creationId xmlns:a16="http://schemas.microsoft.com/office/drawing/2014/main" xmlns="" id="{B1BA42B7-8C87-49D7-BFC9-21919E1E88F5}"/>
              </a:ext>
            </a:extLst>
          </p:cNvPr>
          <p:cNvSpPr/>
          <p:nvPr userDrawn="1"/>
        </p:nvSpPr>
        <p:spPr>
          <a:xfrm>
            <a:off x="1" y="-1"/>
            <a:ext cx="588534" cy="858361"/>
          </a:xfrm>
          <a:custGeom>
            <a:avLst/>
            <a:gdLst>
              <a:gd name="connsiteX0" fmla="*/ 1370636 w 4750731"/>
              <a:gd name="connsiteY0" fmla="*/ 19597 h 6928807"/>
              <a:gd name="connsiteX1" fmla="*/ 19597 w 4750731"/>
              <a:gd name="connsiteY1" fmla="*/ 19597 h 6928807"/>
              <a:gd name="connsiteX2" fmla="*/ 19597 w 4750731"/>
              <a:gd name="connsiteY2" fmla="*/ 6913681 h 6928807"/>
              <a:gd name="connsiteX3" fmla="*/ 1209647 w 4750731"/>
              <a:gd name="connsiteY3" fmla="*/ 6913681 h 6928807"/>
              <a:gd name="connsiteX4" fmla="*/ 4737184 w 4750731"/>
              <a:gd name="connsiteY4" fmla="*/ 3386145 h 69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731" h="6928807">
                <a:moveTo>
                  <a:pt x="1370636" y="19597"/>
                </a:moveTo>
                <a:lnTo>
                  <a:pt x="19597" y="19597"/>
                </a:lnTo>
                <a:lnTo>
                  <a:pt x="19597" y="6913681"/>
                </a:lnTo>
                <a:lnTo>
                  <a:pt x="1209647" y="6913681"/>
                </a:lnTo>
                <a:lnTo>
                  <a:pt x="4737184" y="3386145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5769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xmlns="" id="{2E1A4647-ACA4-4F80-86F6-2FF18E406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9896"/>
          <a:stretch/>
        </p:blipFill>
        <p:spPr>
          <a:xfrm>
            <a:off x="-38394" y="-305201"/>
            <a:ext cx="733338" cy="1163562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xmlns="" id="{AF67DA0D-B45C-4EFA-9D65-E4205B93AE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11628438" y="-69454"/>
            <a:ext cx="561975" cy="9810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002EFE3-3686-4E06-AF12-44E054B1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2531282-A470-4E3A-B597-F4159D5A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2019562-C6A4-4F46-ACDA-7EE712A1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860D4C8-1DEA-4561-AB15-EA396674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177300F-B8E7-4DC7-88F3-772D376C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53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AF7C0BD-B9B8-4CF8-8442-BF04E0AB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CD2C12C-4111-433D-9BB9-219A5BCC8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B482E3E-8131-4E66-A704-5BC8CDDC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5AB048F-B558-4FCB-9EA4-A49C96C3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F23A705-793A-4420-852A-F1A7BF4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66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659D50-B8B9-462F-A06A-F98202C5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BF78FF9-0755-46BB-8C5F-F0605362C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01CE8F3-13A7-4214-896F-6E4B20AE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55624B3-8EDF-448D-AA57-5830117A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8737CE6-85A7-475B-9315-EF00D01E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77E85F0-855A-492A-9DA7-67739CF0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0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CE2705F-B184-4946-8E3A-2FEE1E1F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7396D0D-E457-4D21-9227-EDD2D090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2FD3A27-74BE-4DAA-991E-90D003A61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E4E6BDF-47F1-412E-B2C7-648EBF8EF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EC589AA9-6914-4A92-BDFD-099C87950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8B1BBB2C-9509-43D9-BEF0-84A5020E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7BB12FB6-95EB-481F-958B-E40E3198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862666E0-BA18-48D9-BED0-59B56DCB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0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B78F39D-FC56-4CB9-828D-375658FD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E23950F4-6A6F-4B9C-AA4C-6C619617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4C59896D-BEAB-4667-B1BD-FFED325B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250F1879-A9C8-4B68-ACF5-4CF73A29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9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05988CAA-66B1-4DAF-8D3F-C976A437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83708C1D-4CB9-4789-8AE4-5155D3F0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6CAE6D9-1603-4F7F-8D7A-74BDDD56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7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CE2F0EF-7BDC-4C02-9A59-B2DA7665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E99D94F-419D-4E02-9D03-2974561C0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80693C0-252A-46A7-A48F-EAB3DDF91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4A18557-9F17-487C-9E93-35F93D2A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C50109C-2F44-4B64-8B77-E6FFC6F7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2260FA0-61BF-44B4-9B34-7ACB2AAF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2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E72229-13D7-41E8-A5BD-6A019F3F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B735B8C7-639E-496E-A6FE-F4EBDE242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B858074-1D14-4788-BE86-0A2FB6A71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8ABA876-5B21-4851-8D6C-0631DF9F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4B9-514D-4E4C-9A72-716EB711F68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9009A6B1-960D-4C32-BACF-AAEFE5C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2C57903-309D-43D5-BCEF-34EA9CBD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71ED-8A70-41BD-A3D6-12C0EBDE3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82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1935E58-CE35-4C51-8D6F-3DDFA97479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FBA378E-09E9-4423-9054-6DEE3FDBCF6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83E8F94-ABC7-47E7-A394-F878B293013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5DEF4B9-514D-4E4C-9A72-716EB711F68C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E1B07EB-AD9D-4E72-BFFB-37DCDF1C294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C7230E7-0A59-45B8-BAD8-7AFE2580276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46171ED-8A70-41BD-A3D6-12C0EBDE3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3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11" Type="http://schemas.openxmlformats.org/officeDocument/2006/relationships/image" Target="../media/image11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xmlns="" id="{DE861BB2-C650-4D74-987B-ADDB12D96A27}"/>
              </a:ext>
            </a:extLst>
          </p:cNvPr>
          <p:cNvGrpSpPr/>
          <p:nvPr/>
        </p:nvGrpSpPr>
        <p:grpSpPr>
          <a:xfrm>
            <a:off x="1342571" y="2054215"/>
            <a:ext cx="9506857" cy="2901832"/>
            <a:chOff x="2434254" y="1417762"/>
            <a:chExt cx="7378700" cy="2252243"/>
          </a:xfrm>
        </p:grpSpPr>
        <p:sp>
          <p:nvSpPr>
            <p:cNvPr id="3" name="Text Placeholder 3">
              <a:extLst>
                <a:ext uri="{FF2B5EF4-FFF2-40B4-BE49-F238E27FC236}">
                  <a16:creationId xmlns:a16="http://schemas.microsoft.com/office/drawing/2014/main" xmlns="" id="{57D28E6B-50BE-439D-9DC6-FE47930C1A31}"/>
                </a:ext>
              </a:extLst>
            </p:cNvPr>
            <p:cNvSpPr txBox="1">
              <a:spLocks/>
            </p:cNvSpPr>
            <p:nvPr/>
          </p:nvSpPr>
          <p:spPr>
            <a:xfrm>
              <a:off x="3625850" y="2038350"/>
              <a:ext cx="4932363" cy="300038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以學校的主色─紫金與校景做搭配</a:t>
              </a:r>
              <a:endParaRPr lang="en-US" altLang="zh-TW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TW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內的圖表與圖片皆可自行修正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Text Placeholder 4">
              <a:extLst>
                <a:ext uri="{FF2B5EF4-FFF2-40B4-BE49-F238E27FC236}">
                  <a16:creationId xmlns:a16="http://schemas.microsoft.com/office/drawing/2014/main" xmlns="" id="{FB0D00B3-BF09-495F-8808-00D4FDD46B3A}"/>
                </a:ext>
              </a:extLst>
            </p:cNvPr>
            <p:cNvSpPr txBox="1">
              <a:spLocks/>
            </p:cNvSpPr>
            <p:nvPr/>
          </p:nvSpPr>
          <p:spPr>
            <a:xfrm>
              <a:off x="2434254" y="2825750"/>
              <a:ext cx="7378700" cy="844255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xmlns="" id="{CD3E704A-5CCB-41BA-B7A7-F4CF30E8F8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06466" y="1417762"/>
              <a:ext cx="3383973" cy="50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0504" rIns="0" bIns="405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5F498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設計理念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F49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45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35DCCDDE-1D26-4613-83C6-88D826870025}"/>
              </a:ext>
            </a:extLst>
          </p:cNvPr>
          <p:cNvGrpSpPr/>
          <p:nvPr/>
        </p:nvGrpSpPr>
        <p:grpSpPr>
          <a:xfrm>
            <a:off x="2086686" y="1308360"/>
            <a:ext cx="7479003" cy="842796"/>
            <a:chOff x="5716854" y="2186184"/>
            <a:chExt cx="7479003" cy="842796"/>
          </a:xfrm>
        </p:grpSpPr>
        <p:sp>
          <p:nvSpPr>
            <p:cNvPr id="19" name="椭圆 20">
              <a:extLst>
                <a:ext uri="{FF2B5EF4-FFF2-40B4-BE49-F238E27FC236}">
                  <a16:creationId xmlns:a16="http://schemas.microsoft.com/office/drawing/2014/main" xmlns="" id="{8CBAB661-B7A3-4101-9C32-1ACFB1AC0703}"/>
                </a:ext>
              </a:extLst>
            </p:cNvPr>
            <p:cNvSpPr/>
            <p:nvPr/>
          </p:nvSpPr>
          <p:spPr>
            <a:xfrm>
              <a:off x="5716854" y="2186184"/>
              <a:ext cx="576622" cy="57678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 MT Std" pitchFamily="34" charset="0"/>
                  <a:ea typeface="微软雅黑" pitchFamily="34" charset="-122"/>
                </a:rPr>
                <a:t>1</a:t>
              </a:r>
              <a:endParaRPr lang="zh-CN" altLang="en-US" sz="16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0" name="直接连接符 21">
              <a:extLst>
                <a:ext uri="{FF2B5EF4-FFF2-40B4-BE49-F238E27FC236}">
                  <a16:creationId xmlns:a16="http://schemas.microsoft.com/office/drawing/2014/main" xmlns="" id="{6A9827FE-DF2A-4324-81BA-8985E0D02290}"/>
                </a:ext>
              </a:extLst>
            </p:cNvPr>
            <p:cNvCxnSpPr/>
            <p:nvPr/>
          </p:nvCxnSpPr>
          <p:spPr>
            <a:xfrm>
              <a:off x="6281292" y="2452916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标题 11">
              <a:extLst>
                <a:ext uri="{FF2B5EF4-FFF2-40B4-BE49-F238E27FC236}">
                  <a16:creationId xmlns:a16="http://schemas.microsoft.com/office/drawing/2014/main" xmlns="" id="{8EB583E8-52B6-4996-840F-ED6DADC9C83C}"/>
                </a:ext>
              </a:extLst>
            </p:cNvPr>
            <p:cNvSpPr txBox="1">
              <a:spLocks/>
            </p:cNvSpPr>
            <p:nvPr/>
          </p:nvSpPr>
          <p:spPr>
            <a:xfrm>
              <a:off x="7310832" y="2232328"/>
              <a:ext cx="5885025" cy="79665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  <a:buClr>
                  <a:srgbClr val="7030A0"/>
                </a:buClr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畢業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年大學部學生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(99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學年度畢業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已投入職場比率為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86.64%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，於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所頂尖大學中</a:t>
              </a:r>
              <a:r>
                <a:rPr lang="zh-TW" altLang="en-US" sz="20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排名第二</a:t>
              </a:r>
              <a:endPara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A8F77DCB-1563-473C-AC4B-EC504AEDA0EF}"/>
              </a:ext>
            </a:extLst>
          </p:cNvPr>
          <p:cNvGrpSpPr/>
          <p:nvPr/>
        </p:nvGrpSpPr>
        <p:grpSpPr>
          <a:xfrm>
            <a:off x="2075099" y="5586881"/>
            <a:ext cx="7233493" cy="1225264"/>
            <a:chOff x="1062559" y="5102384"/>
            <a:chExt cx="7233493" cy="1225264"/>
          </a:xfrm>
        </p:grpSpPr>
        <p:sp>
          <p:nvSpPr>
            <p:cNvPr id="22" name="椭圆 23">
              <a:extLst>
                <a:ext uri="{FF2B5EF4-FFF2-40B4-BE49-F238E27FC236}">
                  <a16:creationId xmlns:a16="http://schemas.microsoft.com/office/drawing/2014/main" xmlns="" id="{9508E63F-9B24-494A-989D-1CC47E374AE6}"/>
                </a:ext>
              </a:extLst>
            </p:cNvPr>
            <p:cNvSpPr/>
            <p:nvPr/>
          </p:nvSpPr>
          <p:spPr>
            <a:xfrm>
              <a:off x="1062559" y="5102384"/>
              <a:ext cx="576622" cy="57678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 MT Std" pitchFamily="34" charset="0"/>
                  <a:ea typeface="微软雅黑" pitchFamily="34" charset="-122"/>
                </a:rPr>
                <a:t>2</a:t>
              </a:r>
              <a:endParaRPr lang="zh-CN" altLang="en-US" sz="16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3" name="直接连接符 24">
              <a:extLst>
                <a:ext uri="{FF2B5EF4-FFF2-40B4-BE49-F238E27FC236}">
                  <a16:creationId xmlns:a16="http://schemas.microsoft.com/office/drawing/2014/main" xmlns="" id="{4345D10C-E6D2-4D79-93D0-E89F45F2B5E8}"/>
                </a:ext>
              </a:extLst>
            </p:cNvPr>
            <p:cNvCxnSpPr/>
            <p:nvPr/>
          </p:nvCxnSpPr>
          <p:spPr>
            <a:xfrm>
              <a:off x="1626997" y="5369116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标题 11">
              <a:extLst>
                <a:ext uri="{FF2B5EF4-FFF2-40B4-BE49-F238E27FC236}">
                  <a16:creationId xmlns:a16="http://schemas.microsoft.com/office/drawing/2014/main" xmlns="" id="{D9BFBCC0-A4A3-4F95-A77F-8761CAF71E6B}"/>
                </a:ext>
              </a:extLst>
            </p:cNvPr>
            <p:cNvSpPr txBox="1">
              <a:spLocks/>
            </p:cNvSpPr>
            <p:nvPr/>
          </p:nvSpPr>
          <p:spPr>
            <a:xfrm>
              <a:off x="2656538" y="5148528"/>
              <a:ext cx="5639514" cy="117912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1200"/>
                </a:spcBef>
                <a:buClr>
                  <a:srgbClr val="7030A0"/>
                </a:buClr>
              </a:pPr>
              <a:r>
                <a:rPr lang="zh-TW" altLang="en-US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企業</a:t>
              </a:r>
              <a:r>
                <a:rPr lang="zh-TW" altLang="zh-TW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雇主</a:t>
              </a:r>
              <a:r>
                <a:rPr lang="zh-TW" altLang="en-US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對</a:t>
              </a:r>
              <a:r>
                <a:rPr lang="zh-TW" altLang="zh-TW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近</a:t>
              </a:r>
              <a:r>
                <a:rPr lang="en-US" altLang="zh-TW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altLang="zh-TW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年聘雇校友</a:t>
              </a:r>
              <a:r>
                <a:rPr lang="zh-TW" altLang="en-US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整體表現之滿意度均達</a:t>
              </a:r>
              <a:r>
                <a:rPr lang="en-US" altLang="zh-TW" sz="1800" spc="-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88%</a:t>
              </a:r>
              <a:r>
                <a:rPr lang="zh-TW" altLang="en-US" sz="1800" spc="-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以上</a:t>
              </a:r>
              <a:r>
                <a:rPr lang="zh-TW" altLang="en-US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，工作特質頻獲肯定，尤以</a:t>
              </a:r>
              <a:r>
                <a:rPr lang="zh-TW" altLang="en-US" sz="1800" spc="-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「專業知識與技能」</a:t>
              </a:r>
              <a:r>
                <a:rPr lang="zh-TW" altLang="en-US" sz="1800" spc="-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1800" spc="-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「主動學習」</a:t>
              </a:r>
              <a:r>
                <a:rPr lang="zh-TW" altLang="en-US" sz="1800" spc="-1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1800" spc="-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「解決問題能力」</a:t>
              </a:r>
              <a:r>
                <a:rPr lang="zh-TW" altLang="en-US" sz="1800" spc="-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為本校學生最大優勢</a:t>
              </a:r>
              <a:endParaRPr lang="en-US" altLang="zh-TW" sz="18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E2672B06-BF4A-4051-8F66-6625D1681960}"/>
              </a:ext>
            </a:extLst>
          </p:cNvPr>
          <p:cNvGrpSpPr/>
          <p:nvPr/>
        </p:nvGrpSpPr>
        <p:grpSpPr>
          <a:xfrm>
            <a:off x="7128566" y="2608583"/>
            <a:ext cx="2437123" cy="2585071"/>
            <a:chOff x="1043608" y="4114167"/>
            <a:chExt cx="2304256" cy="2475967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xmlns="" id="{DFA6D53F-EBD8-41FB-98CC-CF65BA15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4114167"/>
              <a:ext cx="2304256" cy="2475967"/>
            </a:xfrm>
            <a:prstGeom prst="rect">
              <a:avLst/>
            </a:prstGeom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xmlns="" id="{04EB1623-9C4F-40EA-99D3-B36B8F310815}"/>
                </a:ext>
              </a:extLst>
            </p:cNvPr>
            <p:cNvSpPr txBox="1"/>
            <p:nvPr/>
          </p:nvSpPr>
          <p:spPr>
            <a:xfrm>
              <a:off x="1567340" y="5002543"/>
              <a:ext cx="1235526" cy="88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spc="-50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2017</a:t>
              </a:r>
            </a:p>
            <a:p>
              <a:pPr algn="ctr"/>
              <a:r>
                <a:rPr lang="zh-TW" altLang="en-US" b="1" spc="-50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雇主滿意度</a:t>
              </a:r>
              <a:endParaRPr lang="en-US" altLang="zh-TW" b="1" spc="-5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b="1" spc="-50" dirty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調查</a:t>
              </a:r>
            </a:p>
          </p:txBody>
        </p:sp>
      </p:grpSp>
      <p:graphicFrame>
        <p:nvGraphicFramePr>
          <p:cNvPr id="35" name="圖表 34">
            <a:extLst>
              <a:ext uri="{FF2B5EF4-FFF2-40B4-BE49-F238E27FC236}">
                <a16:creationId xmlns:a16="http://schemas.microsoft.com/office/drawing/2014/main" xmlns="" id="{AAD99C18-5FDD-409F-A255-145D2D83A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11325"/>
              </p:ext>
            </p:extLst>
          </p:nvPr>
        </p:nvGraphicFramePr>
        <p:xfrm>
          <a:off x="1330818" y="2021283"/>
          <a:ext cx="5358765" cy="338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8">
            <a:extLst>
              <a:ext uri="{FF2B5EF4-FFF2-40B4-BE49-F238E27FC236}">
                <a16:creationId xmlns:a16="http://schemas.microsoft.com/office/drawing/2014/main" xmlns="" id="{0C13FA02-761B-45BB-9F9A-122DEDF2A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6" y="185336"/>
            <a:ext cx="107648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學生就業力強 職場表現獲肯定</a:t>
            </a:r>
            <a:endParaRPr lang="zh-CN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0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2116D836-3D5A-4C91-9A86-5584E24B0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" y="-24951"/>
            <a:ext cx="12190412" cy="6859139"/>
          </a:xfrm>
          <a:prstGeom prst="rect">
            <a:avLst/>
          </a:prstGeom>
        </p:spPr>
      </p:pic>
      <p:sp>
        <p:nvSpPr>
          <p:cNvPr id="17" name="圖形 16">
            <a:extLst>
              <a:ext uri="{FF2B5EF4-FFF2-40B4-BE49-F238E27FC236}">
                <a16:creationId xmlns:a16="http://schemas.microsoft.com/office/drawing/2014/main" xmlns="" id="{312CA475-9F25-4A2C-B1F8-BA15D4B96F4C}"/>
              </a:ext>
            </a:extLst>
          </p:cNvPr>
          <p:cNvSpPr/>
          <p:nvPr/>
        </p:nvSpPr>
        <p:spPr>
          <a:xfrm>
            <a:off x="0" y="-44548"/>
            <a:ext cx="4750731" cy="6928807"/>
          </a:xfrm>
          <a:custGeom>
            <a:avLst/>
            <a:gdLst>
              <a:gd name="connsiteX0" fmla="*/ 1370636 w 4750731"/>
              <a:gd name="connsiteY0" fmla="*/ 19597 h 6928807"/>
              <a:gd name="connsiteX1" fmla="*/ 19597 w 4750731"/>
              <a:gd name="connsiteY1" fmla="*/ 19597 h 6928807"/>
              <a:gd name="connsiteX2" fmla="*/ 19597 w 4750731"/>
              <a:gd name="connsiteY2" fmla="*/ 6913681 h 6928807"/>
              <a:gd name="connsiteX3" fmla="*/ 1209647 w 4750731"/>
              <a:gd name="connsiteY3" fmla="*/ 6913681 h 6928807"/>
              <a:gd name="connsiteX4" fmla="*/ 4737184 w 4750731"/>
              <a:gd name="connsiteY4" fmla="*/ 3386145 h 69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731" h="6928807">
                <a:moveTo>
                  <a:pt x="1370636" y="19597"/>
                </a:moveTo>
                <a:lnTo>
                  <a:pt x="19597" y="19597"/>
                </a:lnTo>
                <a:lnTo>
                  <a:pt x="19597" y="6913681"/>
                </a:lnTo>
                <a:lnTo>
                  <a:pt x="1209647" y="6913681"/>
                </a:lnTo>
                <a:lnTo>
                  <a:pt x="4737184" y="3386145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5769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xmlns="" id="{74581C2B-E6D9-4023-B26D-D179231B0921}"/>
              </a:ext>
            </a:extLst>
          </p:cNvPr>
          <p:cNvSpPr txBox="1"/>
          <p:nvPr/>
        </p:nvSpPr>
        <p:spPr>
          <a:xfrm>
            <a:off x="6772143" y="477539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  <p:sp>
        <p:nvSpPr>
          <p:cNvPr id="5" name="20">
            <a:extLst>
              <a:ext uri="{FF2B5EF4-FFF2-40B4-BE49-F238E27FC236}">
                <a16:creationId xmlns:a16="http://schemas.microsoft.com/office/drawing/2014/main" xmlns="" id="{DF34DC7C-0DD2-49C9-8FD6-DD8E3DD7953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73836" y="3681629"/>
            <a:ext cx="43554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Central University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NCU@</a:t>
            </a:r>
            <a:r>
              <a:rPr lang="hsb-DE" altLang="zh-CN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en-US" altLang="zh-CN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PA_Line 21">
            <a:extLst>
              <a:ext uri="{FF2B5EF4-FFF2-40B4-BE49-F238E27FC236}">
                <a16:creationId xmlns:a16="http://schemas.microsoft.com/office/drawing/2014/main" xmlns="" id="{0D1E8973-3897-4E71-8345-0AA9CA473B78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773838" y="3481836"/>
            <a:ext cx="4355400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18">
            <a:extLst>
              <a:ext uri="{FF2B5EF4-FFF2-40B4-BE49-F238E27FC236}">
                <a16:creationId xmlns:a16="http://schemas.microsoft.com/office/drawing/2014/main" xmlns="" id="{C5CB3135-0B7D-4F98-903E-BC07A96BFBB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34" y="1265896"/>
            <a:ext cx="2075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rPr>
              <a:t>2019</a:t>
            </a:r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xmlns="" id="{CEDB5CE7-1374-4F62-9F48-BDCACE7ECC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77645" y="2536359"/>
            <a:ext cx="3342869" cy="7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6DF52D9-FDEC-4B43-8B8D-AD819E256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" y="-24951"/>
            <a:ext cx="12190412" cy="6859139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D229C2EE-FD86-4E88-904F-C55A91C25662}"/>
              </a:ext>
            </a:extLst>
          </p:cNvPr>
          <p:cNvSpPr txBox="1"/>
          <p:nvPr/>
        </p:nvSpPr>
        <p:spPr>
          <a:xfrm>
            <a:off x="6203801" y="475959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  <p:sp>
        <p:nvSpPr>
          <p:cNvPr id="6" name="18">
            <a:extLst>
              <a:ext uri="{FF2B5EF4-FFF2-40B4-BE49-F238E27FC236}">
                <a16:creationId xmlns:a16="http://schemas.microsoft.com/office/drawing/2014/main" xmlns="" id="{A3EF4AF9-6B5B-47C1-A17A-ED99DE149F5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61484" y="2623959"/>
            <a:ext cx="50549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rPr>
              <a:t>學術領航．躍升國際</a:t>
            </a:r>
          </a:p>
        </p:txBody>
      </p:sp>
      <p:sp>
        <p:nvSpPr>
          <p:cNvPr id="7" name="20">
            <a:extLst>
              <a:ext uri="{FF2B5EF4-FFF2-40B4-BE49-F238E27FC236}">
                <a16:creationId xmlns:a16="http://schemas.microsoft.com/office/drawing/2014/main" xmlns="" id="{7BCBFAF3-6D7B-49E8-B687-4156E4F3A2E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494" y="3665823"/>
            <a:ext cx="4355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National Central University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PA_Line 21">
            <a:extLst>
              <a:ext uri="{FF2B5EF4-FFF2-40B4-BE49-F238E27FC236}">
                <a16:creationId xmlns:a16="http://schemas.microsoft.com/office/drawing/2014/main" xmlns="" id="{8F339D07-EA62-4147-8831-08FC34D93A3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205496" y="3466030"/>
            <a:ext cx="4355400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18">
            <a:extLst>
              <a:ext uri="{FF2B5EF4-FFF2-40B4-BE49-F238E27FC236}">
                <a16:creationId xmlns:a16="http://schemas.microsoft.com/office/drawing/2014/main" xmlns="" id="{DF1D1AD4-B461-4D0F-9A3F-DFBDFB58BF9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03892" y="1250090"/>
            <a:ext cx="2075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rPr>
              <a:t>2019</a:t>
            </a:r>
          </a:p>
        </p:txBody>
      </p:sp>
      <p:sp>
        <p:nvSpPr>
          <p:cNvPr id="11" name="圖形 16">
            <a:extLst>
              <a:ext uri="{FF2B5EF4-FFF2-40B4-BE49-F238E27FC236}">
                <a16:creationId xmlns:a16="http://schemas.microsoft.com/office/drawing/2014/main" xmlns="" id="{452F6F0A-01D2-4C0D-8B16-B662116106F9}"/>
              </a:ext>
            </a:extLst>
          </p:cNvPr>
          <p:cNvSpPr/>
          <p:nvPr/>
        </p:nvSpPr>
        <p:spPr>
          <a:xfrm>
            <a:off x="0" y="-44548"/>
            <a:ext cx="4750731" cy="6928807"/>
          </a:xfrm>
          <a:custGeom>
            <a:avLst/>
            <a:gdLst>
              <a:gd name="connsiteX0" fmla="*/ 1370636 w 4750731"/>
              <a:gd name="connsiteY0" fmla="*/ 19597 h 6928807"/>
              <a:gd name="connsiteX1" fmla="*/ 19597 w 4750731"/>
              <a:gd name="connsiteY1" fmla="*/ 19597 h 6928807"/>
              <a:gd name="connsiteX2" fmla="*/ 19597 w 4750731"/>
              <a:gd name="connsiteY2" fmla="*/ 6913681 h 6928807"/>
              <a:gd name="connsiteX3" fmla="*/ 1209647 w 4750731"/>
              <a:gd name="connsiteY3" fmla="*/ 6913681 h 6928807"/>
              <a:gd name="connsiteX4" fmla="*/ 4737184 w 4750731"/>
              <a:gd name="connsiteY4" fmla="*/ 3386145 h 69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731" h="6928807">
                <a:moveTo>
                  <a:pt x="1370636" y="19597"/>
                </a:moveTo>
                <a:lnTo>
                  <a:pt x="19597" y="19597"/>
                </a:lnTo>
                <a:lnTo>
                  <a:pt x="19597" y="6913681"/>
                </a:lnTo>
                <a:lnTo>
                  <a:pt x="1209647" y="6913681"/>
                </a:lnTo>
                <a:lnTo>
                  <a:pt x="4737184" y="3386145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5769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 sz="2000" dirty="0"/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xmlns="" id="{0BCDB1FC-001A-4CED-B3F3-7AD4467D6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2675" y="941248"/>
            <a:ext cx="1984838" cy="4800067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xmlns="" id="{40FDB079-C5E1-4A3C-A0C0-3754457272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62291" y="482056"/>
            <a:ext cx="1984837" cy="4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E2A3E83F-095C-418A-A321-1DDF11276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" y="-24951"/>
            <a:ext cx="12190412" cy="6859139"/>
          </a:xfrm>
          <a:prstGeom prst="rect">
            <a:avLst/>
          </a:prstGeom>
        </p:spPr>
      </p:pic>
      <p:sp>
        <p:nvSpPr>
          <p:cNvPr id="3" name="椭圆 3">
            <a:extLst>
              <a:ext uri="{FF2B5EF4-FFF2-40B4-BE49-F238E27FC236}">
                <a16:creationId xmlns:a16="http://schemas.microsoft.com/office/drawing/2014/main" xmlns="" id="{20072517-444C-4434-9255-4C005B98D3C1}"/>
              </a:ext>
            </a:extLst>
          </p:cNvPr>
          <p:cNvSpPr/>
          <p:nvPr/>
        </p:nvSpPr>
        <p:spPr>
          <a:xfrm>
            <a:off x="7571619" y="994338"/>
            <a:ext cx="562333" cy="5604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000" noProof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xmlns="" id="{F7A94B7D-366F-4DF3-9CCD-1818972C994A}"/>
              </a:ext>
            </a:extLst>
          </p:cNvPr>
          <p:cNvSpPr/>
          <p:nvPr/>
        </p:nvSpPr>
        <p:spPr>
          <a:xfrm>
            <a:off x="7571619" y="1788899"/>
            <a:ext cx="562333" cy="56233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000" noProof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椭圆 5">
            <a:extLst>
              <a:ext uri="{FF2B5EF4-FFF2-40B4-BE49-F238E27FC236}">
                <a16:creationId xmlns:a16="http://schemas.microsoft.com/office/drawing/2014/main" xmlns="" id="{A1FC1DF6-A0D0-484A-9E53-6BA2E0248508}"/>
              </a:ext>
            </a:extLst>
          </p:cNvPr>
          <p:cNvSpPr/>
          <p:nvPr/>
        </p:nvSpPr>
        <p:spPr>
          <a:xfrm>
            <a:off x="7571619" y="2585379"/>
            <a:ext cx="562333" cy="5604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000" noProof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椭圆 6">
            <a:extLst>
              <a:ext uri="{FF2B5EF4-FFF2-40B4-BE49-F238E27FC236}">
                <a16:creationId xmlns:a16="http://schemas.microsoft.com/office/drawing/2014/main" xmlns="" id="{034FCECD-EFF7-408E-9788-AABCE9900356}"/>
              </a:ext>
            </a:extLst>
          </p:cNvPr>
          <p:cNvSpPr/>
          <p:nvPr/>
        </p:nvSpPr>
        <p:spPr>
          <a:xfrm>
            <a:off x="7571619" y="3379939"/>
            <a:ext cx="562333" cy="5623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000" noProof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接连接符 7">
            <a:extLst>
              <a:ext uri="{FF2B5EF4-FFF2-40B4-BE49-F238E27FC236}">
                <a16:creationId xmlns:a16="http://schemas.microsoft.com/office/drawing/2014/main" xmlns="" id="{09058C8C-ED1C-4DEF-9963-80555F1DFCDA}"/>
              </a:ext>
            </a:extLst>
          </p:cNvPr>
          <p:cNvCxnSpPr>
            <a:cxnSpLocks/>
          </p:cNvCxnSpPr>
          <p:nvPr/>
        </p:nvCxnSpPr>
        <p:spPr>
          <a:xfrm>
            <a:off x="7571619" y="1616947"/>
            <a:ext cx="323783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79EF341-3814-4104-A224-CA48489188C2}"/>
              </a:ext>
            </a:extLst>
          </p:cNvPr>
          <p:cNvSpPr/>
          <p:nvPr/>
        </p:nvSpPr>
        <p:spPr>
          <a:xfrm>
            <a:off x="8406195" y="1036449"/>
            <a:ext cx="26350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校務概況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B28419-CF90-4D9A-A423-C2CF50823339}"/>
              </a:ext>
            </a:extLst>
          </p:cNvPr>
          <p:cNvSpPr/>
          <p:nvPr/>
        </p:nvSpPr>
        <p:spPr>
          <a:xfrm>
            <a:off x="8406195" y="1816666"/>
            <a:ext cx="26350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國際競爭優勢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6B958BB-0E5D-4D38-A8EA-86C2A52D1FD5}"/>
              </a:ext>
            </a:extLst>
          </p:cNvPr>
          <p:cNvSpPr/>
          <p:nvPr/>
        </p:nvSpPr>
        <p:spPr>
          <a:xfrm>
            <a:off x="8406195" y="2625208"/>
            <a:ext cx="26350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標竿學習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51AAC4D-6754-46ED-BF17-2A8A5B6D0356}"/>
              </a:ext>
            </a:extLst>
          </p:cNvPr>
          <p:cNvSpPr/>
          <p:nvPr/>
        </p:nvSpPr>
        <p:spPr>
          <a:xfrm>
            <a:off x="8406195" y="3423521"/>
            <a:ext cx="26350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預期成效</a:t>
            </a:r>
          </a:p>
        </p:txBody>
      </p:sp>
      <p:cxnSp>
        <p:nvCxnSpPr>
          <p:cNvPr id="12" name="直接连接符 12">
            <a:extLst>
              <a:ext uri="{FF2B5EF4-FFF2-40B4-BE49-F238E27FC236}">
                <a16:creationId xmlns:a16="http://schemas.microsoft.com/office/drawing/2014/main" xmlns="" id="{D0DE3225-2CC2-410F-BA80-2B67CDF4F735}"/>
              </a:ext>
            </a:extLst>
          </p:cNvPr>
          <p:cNvCxnSpPr>
            <a:cxnSpLocks/>
          </p:cNvCxnSpPr>
          <p:nvPr/>
        </p:nvCxnSpPr>
        <p:spPr>
          <a:xfrm flipV="1">
            <a:off x="7571619" y="3253755"/>
            <a:ext cx="3237837" cy="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3">
            <a:extLst>
              <a:ext uri="{FF2B5EF4-FFF2-40B4-BE49-F238E27FC236}">
                <a16:creationId xmlns:a16="http://schemas.microsoft.com/office/drawing/2014/main" xmlns="" id="{A5BCA3E7-8F58-4547-8D86-320B5E8AB486}"/>
              </a:ext>
            </a:extLst>
          </p:cNvPr>
          <p:cNvCxnSpPr>
            <a:cxnSpLocks/>
          </p:cNvCxnSpPr>
          <p:nvPr/>
        </p:nvCxnSpPr>
        <p:spPr>
          <a:xfrm>
            <a:off x="7571619" y="2445214"/>
            <a:ext cx="323783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4">
            <a:extLst>
              <a:ext uri="{FF2B5EF4-FFF2-40B4-BE49-F238E27FC236}">
                <a16:creationId xmlns:a16="http://schemas.microsoft.com/office/drawing/2014/main" xmlns="" id="{5E0C9C92-D8C0-4B43-A5AD-078784C9047E}"/>
              </a:ext>
            </a:extLst>
          </p:cNvPr>
          <p:cNvCxnSpPr>
            <a:cxnSpLocks/>
          </p:cNvCxnSpPr>
          <p:nvPr/>
        </p:nvCxnSpPr>
        <p:spPr>
          <a:xfrm flipV="1">
            <a:off x="7571619" y="4082023"/>
            <a:ext cx="3237836" cy="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5">
            <a:extLst>
              <a:ext uri="{FF2B5EF4-FFF2-40B4-BE49-F238E27FC236}">
                <a16:creationId xmlns:a16="http://schemas.microsoft.com/office/drawing/2014/main" xmlns="" id="{EBC43D89-307D-43F9-9C4A-D35537C45032}"/>
              </a:ext>
            </a:extLst>
          </p:cNvPr>
          <p:cNvGrpSpPr/>
          <p:nvPr/>
        </p:nvGrpSpPr>
        <p:grpSpPr>
          <a:xfrm>
            <a:off x="6807004" y="1036449"/>
            <a:ext cx="384313" cy="4057906"/>
            <a:chOff x="2304906" y="1446070"/>
            <a:chExt cx="642258" cy="3789293"/>
          </a:xfrm>
        </p:grpSpPr>
        <p:cxnSp>
          <p:nvCxnSpPr>
            <p:cNvPr id="16" name="直接连接符 16">
              <a:extLst>
                <a:ext uri="{FF2B5EF4-FFF2-40B4-BE49-F238E27FC236}">
                  <a16:creationId xmlns:a16="http://schemas.microsoft.com/office/drawing/2014/main" xmlns="" id="{240FB15F-C5A3-4258-B87B-66EFCD62830C}"/>
                </a:ext>
              </a:extLst>
            </p:cNvPr>
            <p:cNvCxnSpPr>
              <a:cxnSpLocks/>
            </p:cNvCxnSpPr>
            <p:nvPr/>
          </p:nvCxnSpPr>
          <p:spPr>
            <a:xfrm>
              <a:off x="2304906" y="5080534"/>
              <a:ext cx="64225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7">
              <a:extLst>
                <a:ext uri="{FF2B5EF4-FFF2-40B4-BE49-F238E27FC236}">
                  <a16:creationId xmlns:a16="http://schemas.microsoft.com/office/drawing/2014/main" xmlns="" id="{B920D5AD-C67A-4761-A88F-F68708565360}"/>
                </a:ext>
              </a:extLst>
            </p:cNvPr>
            <p:cNvGrpSpPr/>
            <p:nvPr/>
          </p:nvGrpSpPr>
          <p:grpSpPr>
            <a:xfrm flipV="1">
              <a:off x="2304906" y="1446070"/>
              <a:ext cx="642258" cy="3789293"/>
              <a:chOff x="1774958" y="-31845508"/>
              <a:chExt cx="6607779" cy="38985674"/>
            </a:xfrm>
          </p:grpSpPr>
          <p:cxnSp>
            <p:nvCxnSpPr>
              <p:cNvPr id="18" name="直接连接符 18">
                <a:extLst>
                  <a:ext uri="{FF2B5EF4-FFF2-40B4-BE49-F238E27FC236}">
                    <a16:creationId xmlns:a16="http://schemas.microsoft.com/office/drawing/2014/main" xmlns="" id="{8515BEB4-8B67-4040-A387-D95F927812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142" y="-31845508"/>
                <a:ext cx="0" cy="3898567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9">
                <a:extLst>
                  <a:ext uri="{FF2B5EF4-FFF2-40B4-BE49-F238E27FC236}">
                    <a16:creationId xmlns:a16="http://schemas.microsoft.com/office/drawing/2014/main" xmlns="" id="{FCDA9C92-A633-48BF-9DD1-E3A31DD3EE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4958" y="5227011"/>
                <a:ext cx="6607779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67DF3FD4-2437-4E43-920E-D90045863252}"/>
              </a:ext>
            </a:extLst>
          </p:cNvPr>
          <p:cNvSpPr txBox="1"/>
          <p:nvPr/>
        </p:nvSpPr>
        <p:spPr>
          <a:xfrm>
            <a:off x="5809074" y="2005925"/>
            <a:ext cx="923330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en-US" altLang="zh-CN" sz="4800" spc="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椭圆 6">
            <a:extLst>
              <a:ext uri="{FF2B5EF4-FFF2-40B4-BE49-F238E27FC236}">
                <a16:creationId xmlns:a16="http://schemas.microsoft.com/office/drawing/2014/main" xmlns="" id="{FA79D42F-5292-4CD3-A8F0-8868E87D6AFD}"/>
              </a:ext>
            </a:extLst>
          </p:cNvPr>
          <p:cNvSpPr/>
          <p:nvPr/>
        </p:nvSpPr>
        <p:spPr>
          <a:xfrm>
            <a:off x="7603809" y="4286055"/>
            <a:ext cx="562333" cy="56233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CN" altLang="en-US" sz="2000" noProof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3264FCC-E285-4CFF-873E-F63987CABB12}"/>
              </a:ext>
            </a:extLst>
          </p:cNvPr>
          <p:cNvSpPr/>
          <p:nvPr/>
        </p:nvSpPr>
        <p:spPr>
          <a:xfrm>
            <a:off x="8438385" y="4329637"/>
            <a:ext cx="26350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</a:p>
        </p:txBody>
      </p:sp>
      <p:cxnSp>
        <p:nvCxnSpPr>
          <p:cNvPr id="23" name="直接连接符 14">
            <a:extLst>
              <a:ext uri="{FF2B5EF4-FFF2-40B4-BE49-F238E27FC236}">
                <a16:creationId xmlns:a16="http://schemas.microsoft.com/office/drawing/2014/main" xmlns="" id="{6B20DEA0-F8F6-4755-A520-5053AD7ACDD0}"/>
              </a:ext>
            </a:extLst>
          </p:cNvPr>
          <p:cNvCxnSpPr>
            <a:cxnSpLocks/>
          </p:cNvCxnSpPr>
          <p:nvPr/>
        </p:nvCxnSpPr>
        <p:spPr>
          <a:xfrm flipV="1">
            <a:off x="7571619" y="4976189"/>
            <a:ext cx="3237836" cy="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圖形 16">
            <a:extLst>
              <a:ext uri="{FF2B5EF4-FFF2-40B4-BE49-F238E27FC236}">
                <a16:creationId xmlns:a16="http://schemas.microsoft.com/office/drawing/2014/main" xmlns="" id="{F760A0C5-0B59-46FA-BF5B-A723735D154F}"/>
              </a:ext>
            </a:extLst>
          </p:cNvPr>
          <p:cNvSpPr/>
          <p:nvPr/>
        </p:nvSpPr>
        <p:spPr>
          <a:xfrm>
            <a:off x="-66279" y="-19598"/>
            <a:ext cx="4750731" cy="6928807"/>
          </a:xfrm>
          <a:custGeom>
            <a:avLst/>
            <a:gdLst>
              <a:gd name="connsiteX0" fmla="*/ 1370636 w 4750731"/>
              <a:gd name="connsiteY0" fmla="*/ 19597 h 6928807"/>
              <a:gd name="connsiteX1" fmla="*/ 19597 w 4750731"/>
              <a:gd name="connsiteY1" fmla="*/ 19597 h 6928807"/>
              <a:gd name="connsiteX2" fmla="*/ 19597 w 4750731"/>
              <a:gd name="connsiteY2" fmla="*/ 6913681 h 6928807"/>
              <a:gd name="connsiteX3" fmla="*/ 1209647 w 4750731"/>
              <a:gd name="connsiteY3" fmla="*/ 6913681 h 6928807"/>
              <a:gd name="connsiteX4" fmla="*/ 4737184 w 4750731"/>
              <a:gd name="connsiteY4" fmla="*/ 3386145 h 69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731" h="6928807">
                <a:moveTo>
                  <a:pt x="1370636" y="19597"/>
                </a:moveTo>
                <a:lnTo>
                  <a:pt x="19597" y="19597"/>
                </a:lnTo>
                <a:lnTo>
                  <a:pt x="19597" y="6913681"/>
                </a:lnTo>
                <a:lnTo>
                  <a:pt x="1209647" y="6913681"/>
                </a:lnTo>
                <a:lnTo>
                  <a:pt x="4737184" y="3386145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5769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2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2523D7FB-50B9-4771-8762-DDAAEBA3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0412" cy="6859139"/>
          </a:xfrm>
          <a:prstGeom prst="rect">
            <a:avLst/>
          </a:prstGeom>
        </p:spPr>
      </p:pic>
      <p:grpSp>
        <p:nvGrpSpPr>
          <p:cNvPr id="3" name="组合 11">
            <a:extLst>
              <a:ext uri="{FF2B5EF4-FFF2-40B4-BE49-F238E27FC236}">
                <a16:creationId xmlns:a16="http://schemas.microsoft.com/office/drawing/2014/main" xmlns="" id="{2D3B82AF-CD65-41A3-AE9D-2BDF970063BB}"/>
              </a:ext>
            </a:extLst>
          </p:cNvPr>
          <p:cNvGrpSpPr/>
          <p:nvPr/>
        </p:nvGrpSpPr>
        <p:grpSpPr>
          <a:xfrm>
            <a:off x="6973009" y="1439638"/>
            <a:ext cx="384313" cy="3500502"/>
            <a:chOff x="2304906" y="1446070"/>
            <a:chExt cx="642258" cy="3789293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xmlns="" id="{01C5C8B7-AF4A-43C2-BC47-3078DCDFF6BF}"/>
                </a:ext>
              </a:extLst>
            </p:cNvPr>
            <p:cNvCxnSpPr>
              <a:cxnSpLocks/>
            </p:cNvCxnSpPr>
            <p:nvPr/>
          </p:nvCxnSpPr>
          <p:spPr>
            <a:xfrm>
              <a:off x="2304906" y="5080534"/>
              <a:ext cx="64225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13">
              <a:extLst>
                <a:ext uri="{FF2B5EF4-FFF2-40B4-BE49-F238E27FC236}">
                  <a16:creationId xmlns:a16="http://schemas.microsoft.com/office/drawing/2014/main" xmlns="" id="{186218A1-DBD8-42E0-904B-45E982C0B91B}"/>
                </a:ext>
              </a:extLst>
            </p:cNvPr>
            <p:cNvGrpSpPr/>
            <p:nvPr/>
          </p:nvGrpSpPr>
          <p:grpSpPr>
            <a:xfrm flipV="1">
              <a:off x="2304906" y="1446070"/>
              <a:ext cx="642258" cy="3789293"/>
              <a:chOff x="1774958" y="-31845508"/>
              <a:chExt cx="6607779" cy="38985674"/>
            </a:xfrm>
          </p:grpSpPr>
          <p:cxnSp>
            <p:nvCxnSpPr>
              <p:cNvPr id="6" name="直接连接符 14">
                <a:extLst>
                  <a:ext uri="{FF2B5EF4-FFF2-40B4-BE49-F238E27FC236}">
                    <a16:creationId xmlns:a16="http://schemas.microsoft.com/office/drawing/2014/main" xmlns="" id="{14D16BB0-2A78-497D-B276-6297EEC4F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142" y="-31845508"/>
                <a:ext cx="0" cy="3898567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xmlns="" id="{F95FA5A3-3125-4700-8400-B8A57879F5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4958" y="5227011"/>
                <a:ext cx="6607779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470352C3-1ACB-4E85-8F0B-57E776F574AA}"/>
              </a:ext>
            </a:extLst>
          </p:cNvPr>
          <p:cNvSpPr txBox="1"/>
          <p:nvPr/>
        </p:nvSpPr>
        <p:spPr>
          <a:xfrm>
            <a:off x="5975079" y="2044070"/>
            <a:ext cx="923330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  <a:endParaRPr lang="en-US" altLang="zh-CN" sz="4800" spc="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A980BCF-31A3-4BF5-A993-B291BDD60F90}"/>
              </a:ext>
            </a:extLst>
          </p:cNvPr>
          <p:cNvSpPr/>
          <p:nvPr/>
        </p:nvSpPr>
        <p:spPr>
          <a:xfrm>
            <a:off x="6770580" y="3075057"/>
            <a:ext cx="423773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TW" altLang="en-US" sz="4600" spc="3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校務概況</a:t>
            </a:r>
          </a:p>
        </p:txBody>
      </p:sp>
      <p:sp>
        <p:nvSpPr>
          <p:cNvPr id="10" name="圖形 16">
            <a:extLst>
              <a:ext uri="{FF2B5EF4-FFF2-40B4-BE49-F238E27FC236}">
                <a16:creationId xmlns:a16="http://schemas.microsoft.com/office/drawing/2014/main" xmlns="" id="{4FB62BBD-F563-4E82-A473-4BB0D889C31B}"/>
              </a:ext>
            </a:extLst>
          </p:cNvPr>
          <p:cNvSpPr/>
          <p:nvPr/>
        </p:nvSpPr>
        <p:spPr>
          <a:xfrm>
            <a:off x="-66279" y="-19598"/>
            <a:ext cx="4750731" cy="6928807"/>
          </a:xfrm>
          <a:custGeom>
            <a:avLst/>
            <a:gdLst>
              <a:gd name="connsiteX0" fmla="*/ 1370636 w 4750731"/>
              <a:gd name="connsiteY0" fmla="*/ 19597 h 6928807"/>
              <a:gd name="connsiteX1" fmla="*/ 19597 w 4750731"/>
              <a:gd name="connsiteY1" fmla="*/ 19597 h 6928807"/>
              <a:gd name="connsiteX2" fmla="*/ 19597 w 4750731"/>
              <a:gd name="connsiteY2" fmla="*/ 6913681 h 6928807"/>
              <a:gd name="connsiteX3" fmla="*/ 1209647 w 4750731"/>
              <a:gd name="connsiteY3" fmla="*/ 6913681 h 6928807"/>
              <a:gd name="connsiteX4" fmla="*/ 4737184 w 4750731"/>
              <a:gd name="connsiteY4" fmla="*/ 3386145 h 69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731" h="6928807">
                <a:moveTo>
                  <a:pt x="1370636" y="19597"/>
                </a:moveTo>
                <a:lnTo>
                  <a:pt x="19597" y="19597"/>
                </a:lnTo>
                <a:lnTo>
                  <a:pt x="19597" y="6913681"/>
                </a:lnTo>
                <a:lnTo>
                  <a:pt x="1209647" y="6913681"/>
                </a:lnTo>
                <a:lnTo>
                  <a:pt x="4737184" y="3386145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5769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 sz="20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xmlns="" id="{635689FB-6667-47C6-B879-11D753EB9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5331" y="2344087"/>
            <a:ext cx="2579669" cy="5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BFAD55E3-00C9-4FD8-8F6A-710B60A9D8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74" r="12538"/>
          <a:stretch/>
        </p:blipFill>
        <p:spPr>
          <a:xfrm>
            <a:off x="0" y="1069848"/>
            <a:ext cx="5495798" cy="5798188"/>
          </a:xfrm>
          <a:prstGeom prst="rect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xmlns="" id="{FB85A999-5B25-43AD-8931-1F0BDFEBF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6" y="185336"/>
            <a:ext cx="107465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校務基本資料</a:t>
            </a:r>
            <a:endParaRPr lang="zh-CN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9" name="內容版面配置區 70">
            <a:extLst>
              <a:ext uri="{FF2B5EF4-FFF2-40B4-BE49-F238E27FC236}">
                <a16:creationId xmlns:a16="http://schemas.microsoft.com/office/drawing/2014/main" xmlns="" id="{23B02A73-2B1D-4F0B-907C-D638F1A6495D}"/>
              </a:ext>
            </a:extLst>
          </p:cNvPr>
          <p:cNvSpPr txBox="1">
            <a:spLocks/>
          </p:cNvSpPr>
          <p:nvPr/>
        </p:nvSpPr>
        <p:spPr>
          <a:xfrm>
            <a:off x="5824728" y="1073302"/>
            <a:ext cx="5943600" cy="2867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u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CC00"/>
              </a:buClr>
              <a:buSzPct val="8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校地面積：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公頃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行政：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室、電算中心、環安中心、圖書館、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常設性任務編組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稽核室、校務研究辦公室、社會責任辦公室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教學：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學院、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學系、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個獨立研究所、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學士班、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個碩士學位學程、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個博士學位學程、總教學中心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個校屬研究中心及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個聯合研究中心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附屬單位：國立中央大學附屬中壢高級中學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學生人數：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11,924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=49:51)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教研人數：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775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行政人員：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364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6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104B8758-D704-4B59-B095-B9D6B13F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27" y="2545280"/>
            <a:ext cx="4896544" cy="3831240"/>
          </a:xfrm>
          <a:prstGeom prst="rect">
            <a:avLst/>
          </a:prstGeom>
        </p:spPr>
      </p:pic>
      <p:sp>
        <p:nvSpPr>
          <p:cNvPr id="3" name="內容版面配置區 70">
            <a:extLst>
              <a:ext uri="{FF2B5EF4-FFF2-40B4-BE49-F238E27FC236}">
                <a16:creationId xmlns:a16="http://schemas.microsoft.com/office/drawing/2014/main" xmlns="" id="{C9CB9F57-9D46-4C02-AD6B-923809016A13}"/>
              </a:ext>
            </a:extLst>
          </p:cNvPr>
          <p:cNvSpPr txBox="1">
            <a:spLocks/>
          </p:cNvSpPr>
          <p:nvPr/>
        </p:nvSpPr>
        <p:spPr>
          <a:xfrm>
            <a:off x="263062" y="1073302"/>
            <a:ext cx="11505266" cy="104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u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CC00"/>
              </a:buClr>
              <a:buSzPct val="8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應屆畢業生英檢通過率成長顯著，近年已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高達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88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其中管理學院成績出色，平均分數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794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E4C0880D-59D3-426E-8E77-43D4B6C20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21020"/>
              </p:ext>
            </p:extLst>
          </p:nvPr>
        </p:nvGraphicFramePr>
        <p:xfrm>
          <a:off x="6645814" y="2901718"/>
          <a:ext cx="3334741" cy="3422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3233085476"/>
                    </a:ext>
                  </a:extLst>
                </a:gridCol>
                <a:gridCol w="1750565">
                  <a:extLst>
                    <a:ext uri="{9D8B030D-6E8A-4147-A177-3AD203B41FA5}">
                      <a16:colId xmlns:a16="http://schemas.microsoft.com/office/drawing/2014/main" xmlns="" val="3471846006"/>
                    </a:ext>
                  </a:extLst>
                </a:gridCol>
              </a:tblGrid>
              <a:tr h="580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學院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</a:t>
                      </a:r>
                      <a:r>
                        <a:rPr lang="zh-TW" sz="18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多益成績</a:t>
                      </a:r>
                    </a:p>
                  </a:txBody>
                  <a:tcPr marL="68580" marR="68580" marT="0" marB="0" anchor="ctr">
                    <a:solidFill>
                      <a:srgbClr val="A16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992850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管理學院</a:t>
                      </a:r>
                    </a:p>
                  </a:txBody>
                  <a:tcPr marL="17780" marR="177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794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632663451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文學院</a:t>
                      </a:r>
                    </a:p>
                  </a:txBody>
                  <a:tcPr marL="17780" marR="17780" marT="0" marB="0" anchor="ctr"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782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800437780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資電學院</a:t>
                      </a:r>
                    </a:p>
                  </a:txBody>
                  <a:tcPr marL="17780" marR="177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721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908935321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生醫理工學院</a:t>
                      </a:r>
                    </a:p>
                  </a:txBody>
                  <a:tcPr marL="17780" marR="17780" marT="0" marB="0" anchor="ctr"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712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60426539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地科學院</a:t>
                      </a:r>
                    </a:p>
                  </a:txBody>
                  <a:tcPr marL="17780" marR="177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696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40564003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客家學院</a:t>
                      </a:r>
                    </a:p>
                  </a:txBody>
                  <a:tcPr marL="17780" marR="17780" marT="0" marB="0" anchor="ctr"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691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4291186222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理學院</a:t>
                      </a:r>
                    </a:p>
                  </a:txBody>
                  <a:tcPr marL="17780" marR="177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683</a:t>
                      </a:r>
                      <a:endParaRPr lang="zh-TW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944284983"/>
                  </a:ext>
                </a:extLst>
              </a:tr>
              <a:tr h="3552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工學院</a:t>
                      </a:r>
                    </a:p>
                  </a:txBody>
                  <a:tcPr marL="17780" marR="17780" marT="0" marB="0" anchor="ctr"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680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576320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93E3626-095F-4857-BEFE-600E9B9DD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567" y="2549100"/>
            <a:ext cx="33803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本校</a:t>
            </a:r>
            <a:r>
              <a:rPr kumimoji="0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105</a:t>
            </a:r>
            <a:r>
              <a: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學年應屆業生多益成績統計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38B5F46F-6841-4490-B07E-E8507E39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28" y="255008"/>
            <a:ext cx="109934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畢業生英檢通過率成</a:t>
            </a:r>
            <a:endParaRPr lang="zh-CN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0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F97F03F1-3820-4344-B00F-04923CCE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6" y="185336"/>
            <a:ext cx="108014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校務基本資料</a:t>
            </a:r>
            <a:endParaRPr lang="zh-CN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31041D4-8BD4-4112-B5CD-281684F820F0}"/>
              </a:ext>
            </a:extLst>
          </p:cNvPr>
          <p:cNvGrpSpPr/>
          <p:nvPr/>
        </p:nvGrpSpPr>
        <p:grpSpPr>
          <a:xfrm>
            <a:off x="1596969" y="1921885"/>
            <a:ext cx="9086758" cy="4146348"/>
            <a:chOff x="590809" y="1003877"/>
            <a:chExt cx="8446580" cy="385423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4A2AD409-B99B-4DBB-8625-3A8E0CDE092A}"/>
                </a:ext>
              </a:extLst>
            </p:cNvPr>
            <p:cNvGrpSpPr/>
            <p:nvPr/>
          </p:nvGrpSpPr>
          <p:grpSpPr>
            <a:xfrm>
              <a:off x="2873515" y="1003877"/>
              <a:ext cx="2065893" cy="1757720"/>
              <a:chOff x="2873515" y="1003877"/>
              <a:chExt cx="2065893" cy="1757720"/>
            </a:xfrm>
          </p:grpSpPr>
          <p:sp>
            <p:nvSpPr>
              <p:cNvPr id="47" name="任意多边形 54">
                <a:extLst>
                  <a:ext uri="{FF2B5EF4-FFF2-40B4-BE49-F238E27FC236}">
                    <a16:creationId xmlns:a16="http://schemas.microsoft.com/office/drawing/2014/main" xmlns="" id="{BBEEDAE7-2438-4438-8C54-2BD249FD908F}"/>
                  </a:ext>
                </a:extLst>
              </p:cNvPr>
              <p:cNvSpPr/>
              <p:nvPr/>
            </p:nvSpPr>
            <p:spPr>
              <a:xfrm rot="5400000">
                <a:off x="3027602" y="849790"/>
                <a:ext cx="1757720" cy="2065893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7030A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8" name="组合 199">
                <a:extLst>
                  <a:ext uri="{FF2B5EF4-FFF2-40B4-BE49-F238E27FC236}">
                    <a16:creationId xmlns:a16="http://schemas.microsoft.com/office/drawing/2014/main" xmlns="" id="{FB53B08E-0929-44B4-AB5A-EE102188C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6576" y="1705213"/>
                <a:ext cx="464573" cy="416302"/>
                <a:chOff x="6942138" y="1422400"/>
                <a:chExt cx="357188" cy="323851"/>
              </a:xfrm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xmlns="" id="{772A5CFF-2ECA-4814-B831-A2881B572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2138" y="1706563"/>
                  <a:ext cx="357188" cy="39688"/>
                </a:xfrm>
                <a:custGeom>
                  <a:avLst/>
                  <a:gdLst>
                    <a:gd name="T0" fmla="*/ 357188 w 136"/>
                    <a:gd name="T1" fmla="*/ 18521 h 15"/>
                    <a:gd name="T2" fmla="*/ 336177 w 136"/>
                    <a:gd name="T3" fmla="*/ 39688 h 15"/>
                    <a:gd name="T4" fmla="*/ 21011 w 136"/>
                    <a:gd name="T5" fmla="*/ 39688 h 15"/>
                    <a:gd name="T6" fmla="*/ 0 w 136"/>
                    <a:gd name="T7" fmla="*/ 18521 h 15"/>
                    <a:gd name="T8" fmla="*/ 21011 w 136"/>
                    <a:gd name="T9" fmla="*/ 0 h 15"/>
                    <a:gd name="T10" fmla="*/ 336177 w 136"/>
                    <a:gd name="T11" fmla="*/ 0 h 15"/>
                    <a:gd name="T12" fmla="*/ 357188 w 136"/>
                    <a:gd name="T13" fmla="*/ 1852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6" h="15">
                      <a:moveTo>
                        <a:pt x="136" y="7"/>
                      </a:moveTo>
                      <a:cubicBezTo>
                        <a:pt x="136" y="12"/>
                        <a:pt x="133" y="15"/>
                        <a:pt x="12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33" y="0"/>
                        <a:pt x="136" y="3"/>
                        <a:pt x="136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xmlns="" id="{C0D00C9F-586F-4725-B503-0619A5440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6588" y="1562100"/>
                  <a:ext cx="42863" cy="123825"/>
                </a:xfrm>
                <a:custGeom>
                  <a:avLst/>
                  <a:gdLst>
                    <a:gd name="T0" fmla="*/ 21432 w 16"/>
                    <a:gd name="T1" fmla="*/ 123825 h 47"/>
                    <a:gd name="T2" fmla="*/ 0 w 16"/>
                    <a:gd name="T3" fmla="*/ 102748 h 47"/>
                    <a:gd name="T4" fmla="*/ 0 w 16"/>
                    <a:gd name="T5" fmla="*/ 21077 h 47"/>
                    <a:gd name="T6" fmla="*/ 21432 w 16"/>
                    <a:gd name="T7" fmla="*/ 0 h 47"/>
                    <a:gd name="T8" fmla="*/ 42863 w 16"/>
                    <a:gd name="T9" fmla="*/ 21077 h 47"/>
                    <a:gd name="T10" fmla="*/ 42863 w 16"/>
                    <a:gd name="T11" fmla="*/ 102748 h 47"/>
                    <a:gd name="T12" fmla="*/ 21432 w 16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7">
                      <a:moveTo>
                        <a:pt x="8" y="47"/>
                      </a:moveTo>
                      <a:cubicBezTo>
                        <a:pt x="4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xmlns="" id="{ECF9D956-9136-4D5A-B31E-1587E4818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2788" y="1562100"/>
                  <a:ext cx="39688" cy="123825"/>
                </a:xfrm>
                <a:custGeom>
                  <a:avLst/>
                  <a:gdLst>
                    <a:gd name="T0" fmla="*/ 21167 w 15"/>
                    <a:gd name="T1" fmla="*/ 123825 h 47"/>
                    <a:gd name="T2" fmla="*/ 0 w 15"/>
                    <a:gd name="T3" fmla="*/ 102748 h 47"/>
                    <a:gd name="T4" fmla="*/ 0 w 15"/>
                    <a:gd name="T5" fmla="*/ 21077 h 47"/>
                    <a:gd name="T6" fmla="*/ 21167 w 15"/>
                    <a:gd name="T7" fmla="*/ 0 h 47"/>
                    <a:gd name="T8" fmla="*/ 39688 w 15"/>
                    <a:gd name="T9" fmla="*/ 21077 h 47"/>
                    <a:gd name="T10" fmla="*/ 39688 w 15"/>
                    <a:gd name="T11" fmla="*/ 102748 h 47"/>
                    <a:gd name="T12" fmla="*/ 21167 w 15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47">
                      <a:moveTo>
                        <a:pt x="8" y="47"/>
                      </a:moveTo>
                      <a:cubicBezTo>
                        <a:pt x="3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12" y="0"/>
                        <a:pt x="15" y="4"/>
                        <a:pt x="15" y="8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 34">
                  <a:extLst>
                    <a:ext uri="{FF2B5EF4-FFF2-40B4-BE49-F238E27FC236}">
                      <a16:creationId xmlns:a16="http://schemas.microsoft.com/office/drawing/2014/main" xmlns="" id="{CC5F02BA-CB86-43C6-ADF1-3B15CA344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8988" y="1562100"/>
                  <a:ext cx="39688" cy="123825"/>
                </a:xfrm>
                <a:custGeom>
                  <a:avLst/>
                  <a:gdLst>
                    <a:gd name="T0" fmla="*/ 18521 w 15"/>
                    <a:gd name="T1" fmla="*/ 123825 h 47"/>
                    <a:gd name="T2" fmla="*/ 0 w 15"/>
                    <a:gd name="T3" fmla="*/ 102748 h 47"/>
                    <a:gd name="T4" fmla="*/ 0 w 15"/>
                    <a:gd name="T5" fmla="*/ 21077 h 47"/>
                    <a:gd name="T6" fmla="*/ 18521 w 15"/>
                    <a:gd name="T7" fmla="*/ 0 h 47"/>
                    <a:gd name="T8" fmla="*/ 39688 w 15"/>
                    <a:gd name="T9" fmla="*/ 21077 h 47"/>
                    <a:gd name="T10" fmla="*/ 39688 w 15"/>
                    <a:gd name="T11" fmla="*/ 102748 h 47"/>
                    <a:gd name="T12" fmla="*/ 18521 w 15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47">
                      <a:moveTo>
                        <a:pt x="7" y="47"/>
                      </a:moveTo>
                      <a:cubicBezTo>
                        <a:pt x="3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2" y="0"/>
                        <a:pt x="15" y="4"/>
                        <a:pt x="15" y="8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44"/>
                        <a:pt x="12" y="47"/>
                        <a:pt x="7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Freeform 35">
                  <a:extLst>
                    <a:ext uri="{FF2B5EF4-FFF2-40B4-BE49-F238E27FC236}">
                      <a16:creationId xmlns:a16="http://schemas.microsoft.com/office/drawing/2014/main" xmlns="" id="{E4DA1ED6-CE8D-4058-93DE-F2390E5A3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2013" y="1562100"/>
                  <a:ext cx="42863" cy="123825"/>
                </a:xfrm>
                <a:custGeom>
                  <a:avLst/>
                  <a:gdLst>
                    <a:gd name="T0" fmla="*/ 21432 w 16"/>
                    <a:gd name="T1" fmla="*/ 123825 h 47"/>
                    <a:gd name="T2" fmla="*/ 0 w 16"/>
                    <a:gd name="T3" fmla="*/ 102748 h 47"/>
                    <a:gd name="T4" fmla="*/ 0 w 16"/>
                    <a:gd name="T5" fmla="*/ 21077 h 47"/>
                    <a:gd name="T6" fmla="*/ 21432 w 16"/>
                    <a:gd name="T7" fmla="*/ 0 h 47"/>
                    <a:gd name="T8" fmla="*/ 42863 w 16"/>
                    <a:gd name="T9" fmla="*/ 21077 h 47"/>
                    <a:gd name="T10" fmla="*/ 42863 w 16"/>
                    <a:gd name="T11" fmla="*/ 102748 h 47"/>
                    <a:gd name="T12" fmla="*/ 21432 w 16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7">
                      <a:moveTo>
                        <a:pt x="8" y="47"/>
                      </a:moveTo>
                      <a:cubicBezTo>
                        <a:pt x="4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Freeform 36">
                  <a:extLst>
                    <a:ext uri="{FF2B5EF4-FFF2-40B4-BE49-F238E27FC236}">
                      <a16:creationId xmlns:a16="http://schemas.microsoft.com/office/drawing/2014/main" xmlns="" id="{B23195D1-C871-4F0D-8061-B96FE0F7D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0400" y="1422400"/>
                  <a:ext cx="220663" cy="66675"/>
                </a:xfrm>
                <a:custGeom>
                  <a:avLst/>
                  <a:gdLst>
                    <a:gd name="T0" fmla="*/ 220663 w 84"/>
                    <a:gd name="T1" fmla="*/ 66675 h 25"/>
                    <a:gd name="T2" fmla="*/ 136601 w 84"/>
                    <a:gd name="T3" fmla="*/ 10668 h 25"/>
                    <a:gd name="T4" fmla="*/ 84062 w 84"/>
                    <a:gd name="T5" fmla="*/ 10668 h 25"/>
                    <a:gd name="T6" fmla="*/ 47285 w 84"/>
                    <a:gd name="T7" fmla="*/ 34671 h 25"/>
                    <a:gd name="T8" fmla="*/ 0 w 84"/>
                    <a:gd name="T9" fmla="*/ 66675 h 25"/>
                    <a:gd name="T10" fmla="*/ 220663 w 84"/>
                    <a:gd name="T11" fmla="*/ 6667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4" h="25">
                      <a:moveTo>
                        <a:pt x="84" y="25"/>
                      </a:move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46" y="0"/>
                        <a:pt x="38" y="0"/>
                        <a:pt x="32" y="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lnTo>
                        <a:pt x="84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37">
                  <a:extLst>
                    <a:ext uri="{FF2B5EF4-FFF2-40B4-BE49-F238E27FC236}">
                      <a16:creationId xmlns:a16="http://schemas.microsoft.com/office/drawing/2014/main" xmlns="" id="{EC9663A2-1302-423B-9899-B588BD527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2775" y="1509713"/>
                  <a:ext cx="315913" cy="41275"/>
                </a:xfrm>
                <a:custGeom>
                  <a:avLst/>
                  <a:gdLst>
                    <a:gd name="T0" fmla="*/ 315913 w 120"/>
                    <a:gd name="T1" fmla="*/ 20638 h 16"/>
                    <a:gd name="T2" fmla="*/ 294852 w 120"/>
                    <a:gd name="T3" fmla="*/ 41275 h 16"/>
                    <a:gd name="T4" fmla="*/ 21061 w 120"/>
                    <a:gd name="T5" fmla="*/ 41275 h 16"/>
                    <a:gd name="T6" fmla="*/ 0 w 120"/>
                    <a:gd name="T7" fmla="*/ 20638 h 16"/>
                    <a:gd name="T8" fmla="*/ 21061 w 120"/>
                    <a:gd name="T9" fmla="*/ 0 h 16"/>
                    <a:gd name="T10" fmla="*/ 294852 w 120"/>
                    <a:gd name="T11" fmla="*/ 0 h 16"/>
                    <a:gd name="T12" fmla="*/ 315913 w 120"/>
                    <a:gd name="T13" fmla="*/ 20638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0" h="16">
                      <a:moveTo>
                        <a:pt x="120" y="8"/>
                      </a:moveTo>
                      <a:cubicBezTo>
                        <a:pt x="120" y="12"/>
                        <a:pt x="116" y="16"/>
                        <a:pt x="112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4" y="16"/>
                        <a:pt x="0" y="12"/>
                        <a:pt x="0" y="8"/>
                      </a:cubicBezTo>
                      <a:cubicBezTo>
                        <a:pt x="0" y="3"/>
                        <a:pt x="4" y="0"/>
                        <a:pt x="8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6" y="0"/>
                        <a:pt x="120" y="3"/>
                        <a:pt x="12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文本框 226">
                <a:extLst>
                  <a:ext uri="{FF2B5EF4-FFF2-40B4-BE49-F238E27FC236}">
                    <a16:creationId xmlns:a16="http://schemas.microsoft.com/office/drawing/2014/main" xmlns="" id="{C539A02B-5654-4C6B-9359-9DB16C28F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466" y="2270284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加入標題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BBFA7438-DF45-45C5-A7A6-E06F005F7115}"/>
                </a:ext>
              </a:extLst>
            </p:cNvPr>
            <p:cNvGrpSpPr/>
            <p:nvPr/>
          </p:nvGrpSpPr>
          <p:grpSpPr>
            <a:xfrm>
              <a:off x="4983715" y="1011377"/>
              <a:ext cx="1778541" cy="2040255"/>
              <a:chOff x="4983715" y="1011377"/>
              <a:chExt cx="1778541" cy="2040255"/>
            </a:xfrm>
          </p:grpSpPr>
          <p:sp>
            <p:nvSpPr>
              <p:cNvPr id="39" name="任意多边形 46">
                <a:extLst>
                  <a:ext uri="{FF2B5EF4-FFF2-40B4-BE49-F238E27FC236}">
                    <a16:creationId xmlns:a16="http://schemas.microsoft.com/office/drawing/2014/main" xmlns="" id="{233449D6-01ED-4119-8694-04D411FE13FE}"/>
                  </a:ext>
                </a:extLst>
              </p:cNvPr>
              <p:cNvSpPr/>
              <p:nvPr/>
            </p:nvSpPr>
            <p:spPr>
              <a:xfrm flipH="1" flipV="1">
                <a:off x="4983715" y="1011377"/>
                <a:ext cx="1778541" cy="2040255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7030A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0" name="组合 193">
                <a:extLst>
                  <a:ext uri="{FF2B5EF4-FFF2-40B4-BE49-F238E27FC236}">
                    <a16:creationId xmlns:a16="http://schemas.microsoft.com/office/drawing/2014/main" xmlns="" id="{70E98B31-D7C9-4A41-AC7F-3C6A8198E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151" y="1782723"/>
                <a:ext cx="431661" cy="356295"/>
                <a:chOff x="9478963" y="1489075"/>
                <a:chExt cx="307975" cy="257176"/>
              </a:xfrm>
            </p:grpSpPr>
            <p:sp>
              <p:nvSpPr>
                <p:cNvPr id="42" name="Freeform 26">
                  <a:extLst>
                    <a:ext uri="{FF2B5EF4-FFF2-40B4-BE49-F238E27FC236}">
                      <a16:creationId xmlns:a16="http://schemas.microsoft.com/office/drawing/2014/main" xmlns="" id="{3ED2D0F7-E85C-4092-B5E3-833904FF5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8963" y="1706563"/>
                  <a:ext cx="307975" cy="39688"/>
                </a:xfrm>
                <a:custGeom>
                  <a:avLst/>
                  <a:gdLst>
                    <a:gd name="T0" fmla="*/ 307975 w 118"/>
                    <a:gd name="T1" fmla="*/ 18521 h 15"/>
                    <a:gd name="T2" fmla="*/ 287095 w 118"/>
                    <a:gd name="T3" fmla="*/ 39688 h 15"/>
                    <a:gd name="T4" fmla="*/ 18270 w 118"/>
                    <a:gd name="T5" fmla="*/ 39688 h 15"/>
                    <a:gd name="T6" fmla="*/ 0 w 118"/>
                    <a:gd name="T7" fmla="*/ 18521 h 15"/>
                    <a:gd name="T8" fmla="*/ 18270 w 118"/>
                    <a:gd name="T9" fmla="*/ 0 h 15"/>
                    <a:gd name="T10" fmla="*/ 287095 w 118"/>
                    <a:gd name="T11" fmla="*/ 0 h 15"/>
                    <a:gd name="T12" fmla="*/ 307975 w 118"/>
                    <a:gd name="T13" fmla="*/ 1852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8" h="15">
                      <a:moveTo>
                        <a:pt x="118" y="7"/>
                      </a:moveTo>
                      <a:cubicBezTo>
                        <a:pt x="118" y="12"/>
                        <a:pt x="115" y="15"/>
                        <a:pt x="110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5" y="0"/>
                        <a:pt x="118" y="3"/>
                        <a:pt x="11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 27">
                  <a:extLst>
                    <a:ext uri="{FF2B5EF4-FFF2-40B4-BE49-F238E27FC236}">
                      <a16:creationId xmlns:a16="http://schemas.microsoft.com/office/drawing/2014/main" xmlns="" id="{2537F512-38F2-4B2F-B07C-5F743BA07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4363" y="1562100"/>
                  <a:ext cx="41275" cy="123825"/>
                </a:xfrm>
                <a:custGeom>
                  <a:avLst/>
                  <a:gdLst>
                    <a:gd name="T0" fmla="*/ 20638 w 16"/>
                    <a:gd name="T1" fmla="*/ 123825 h 47"/>
                    <a:gd name="T2" fmla="*/ 0 w 16"/>
                    <a:gd name="T3" fmla="*/ 102748 h 47"/>
                    <a:gd name="T4" fmla="*/ 0 w 16"/>
                    <a:gd name="T5" fmla="*/ 21077 h 47"/>
                    <a:gd name="T6" fmla="*/ 20638 w 16"/>
                    <a:gd name="T7" fmla="*/ 0 h 47"/>
                    <a:gd name="T8" fmla="*/ 41275 w 16"/>
                    <a:gd name="T9" fmla="*/ 21077 h 47"/>
                    <a:gd name="T10" fmla="*/ 41275 w 16"/>
                    <a:gd name="T11" fmla="*/ 102748 h 47"/>
                    <a:gd name="T12" fmla="*/ 20638 w 16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7">
                      <a:moveTo>
                        <a:pt x="8" y="47"/>
                      </a:moveTo>
                      <a:cubicBezTo>
                        <a:pt x="4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Freeform 28">
                  <a:extLst>
                    <a:ext uri="{FF2B5EF4-FFF2-40B4-BE49-F238E27FC236}">
                      <a16:creationId xmlns:a16="http://schemas.microsoft.com/office/drawing/2014/main" xmlns="" id="{C9EC2EF4-E480-44E9-8A6D-061478D94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7388" y="1525588"/>
                  <a:ext cx="42863" cy="160338"/>
                </a:xfrm>
                <a:custGeom>
                  <a:avLst/>
                  <a:gdLst>
                    <a:gd name="T0" fmla="*/ 21432 w 16"/>
                    <a:gd name="T1" fmla="*/ 160338 h 61"/>
                    <a:gd name="T2" fmla="*/ 0 w 16"/>
                    <a:gd name="T3" fmla="*/ 139310 h 61"/>
                    <a:gd name="T4" fmla="*/ 0 w 16"/>
                    <a:gd name="T5" fmla="*/ 21028 h 61"/>
                    <a:gd name="T6" fmla="*/ 21432 w 16"/>
                    <a:gd name="T7" fmla="*/ 0 h 61"/>
                    <a:gd name="T8" fmla="*/ 42863 w 16"/>
                    <a:gd name="T9" fmla="*/ 21028 h 61"/>
                    <a:gd name="T10" fmla="*/ 42863 w 16"/>
                    <a:gd name="T11" fmla="*/ 139310 h 61"/>
                    <a:gd name="T12" fmla="*/ 21432 w 16"/>
                    <a:gd name="T13" fmla="*/ 160338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61">
                      <a:moveTo>
                        <a:pt x="8" y="61"/>
                      </a:moveTo>
                      <a:cubicBezTo>
                        <a:pt x="3" y="61"/>
                        <a:pt x="0" y="58"/>
                        <a:pt x="0" y="5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6" y="58"/>
                        <a:pt x="12" y="61"/>
                        <a:pt x="8" y="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xmlns="" id="{C3475E15-4769-4E37-B0C4-599F86289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2000" y="1489075"/>
                  <a:ext cx="38100" cy="196850"/>
                </a:xfrm>
                <a:custGeom>
                  <a:avLst/>
                  <a:gdLst>
                    <a:gd name="T0" fmla="*/ 20320 w 15"/>
                    <a:gd name="T1" fmla="*/ 196850 h 75"/>
                    <a:gd name="T2" fmla="*/ 0 w 15"/>
                    <a:gd name="T3" fmla="*/ 175853 h 75"/>
                    <a:gd name="T4" fmla="*/ 0 w 15"/>
                    <a:gd name="T5" fmla="*/ 20997 h 75"/>
                    <a:gd name="T6" fmla="*/ 20320 w 15"/>
                    <a:gd name="T7" fmla="*/ 0 h 75"/>
                    <a:gd name="T8" fmla="*/ 38100 w 15"/>
                    <a:gd name="T9" fmla="*/ 20997 h 75"/>
                    <a:gd name="T10" fmla="*/ 38100 w 15"/>
                    <a:gd name="T11" fmla="*/ 175853 h 75"/>
                    <a:gd name="T12" fmla="*/ 20320 w 15"/>
                    <a:gd name="T13" fmla="*/ 19685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75">
                      <a:moveTo>
                        <a:pt x="8" y="75"/>
                      </a:moveTo>
                      <a:cubicBezTo>
                        <a:pt x="3" y="75"/>
                        <a:pt x="0" y="72"/>
                        <a:pt x="0" y="6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12" y="0"/>
                        <a:pt x="15" y="3"/>
                        <a:pt x="15" y="8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72"/>
                        <a:pt x="12" y="75"/>
                        <a:pt x="8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xmlns="" id="{C5B9CC5A-76F7-46A5-830E-234496682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5025" y="1498600"/>
                  <a:ext cx="39688" cy="187325"/>
                </a:xfrm>
                <a:custGeom>
                  <a:avLst/>
                  <a:gdLst>
                    <a:gd name="T0" fmla="*/ 18521 w 15"/>
                    <a:gd name="T1" fmla="*/ 187325 h 71"/>
                    <a:gd name="T2" fmla="*/ 0 w 15"/>
                    <a:gd name="T3" fmla="*/ 166218 h 71"/>
                    <a:gd name="T4" fmla="*/ 0 w 15"/>
                    <a:gd name="T5" fmla="*/ 21107 h 71"/>
                    <a:gd name="T6" fmla="*/ 18521 w 15"/>
                    <a:gd name="T7" fmla="*/ 0 h 71"/>
                    <a:gd name="T8" fmla="*/ 39688 w 15"/>
                    <a:gd name="T9" fmla="*/ 21107 h 71"/>
                    <a:gd name="T10" fmla="*/ 39688 w 15"/>
                    <a:gd name="T11" fmla="*/ 166218 h 71"/>
                    <a:gd name="T12" fmla="*/ 18521 w 15"/>
                    <a:gd name="T13" fmla="*/ 187325 h 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71">
                      <a:moveTo>
                        <a:pt x="7" y="71"/>
                      </a:moveTo>
                      <a:cubicBezTo>
                        <a:pt x="3" y="71"/>
                        <a:pt x="0" y="68"/>
                        <a:pt x="0" y="6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2" y="0"/>
                        <a:pt x="15" y="3"/>
                        <a:pt x="15" y="8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15" y="68"/>
                        <a:pt x="12" y="71"/>
                        <a:pt x="7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文本框 227">
                <a:extLst>
                  <a:ext uri="{FF2B5EF4-FFF2-40B4-BE49-F238E27FC236}">
                    <a16:creationId xmlns:a16="http://schemas.microsoft.com/office/drawing/2014/main" xmlns="" id="{5E27CF31-0830-408B-A740-E3FD45BB9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5310" y="2270284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加入標題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EAF807E2-9D26-47D3-85E5-455753317118}"/>
                </a:ext>
              </a:extLst>
            </p:cNvPr>
            <p:cNvGrpSpPr/>
            <p:nvPr/>
          </p:nvGrpSpPr>
          <p:grpSpPr>
            <a:xfrm>
              <a:off x="2810223" y="2814102"/>
              <a:ext cx="1779807" cy="2040255"/>
              <a:chOff x="2810223" y="2814102"/>
              <a:chExt cx="1779807" cy="2040255"/>
            </a:xfrm>
          </p:grpSpPr>
          <p:sp>
            <p:nvSpPr>
              <p:cNvPr id="26" name="任意多边形 33">
                <a:extLst>
                  <a:ext uri="{FF2B5EF4-FFF2-40B4-BE49-F238E27FC236}">
                    <a16:creationId xmlns:a16="http://schemas.microsoft.com/office/drawing/2014/main" xmlns="" id="{304105C4-7A74-46E8-A4B6-81B8735DC4BE}"/>
                  </a:ext>
                </a:extLst>
              </p:cNvPr>
              <p:cNvSpPr/>
              <p:nvPr/>
            </p:nvSpPr>
            <p:spPr>
              <a:xfrm flipH="1">
                <a:off x="2810223" y="2814102"/>
                <a:ext cx="1779807" cy="2040255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7030A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7" name="组合 207">
                <a:extLst>
                  <a:ext uri="{FF2B5EF4-FFF2-40B4-BE49-F238E27FC236}">
                    <a16:creationId xmlns:a16="http://schemas.microsoft.com/office/drawing/2014/main" xmlns="" id="{2EC59B81-6011-4A76-9FCC-FDAD14335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0751" y="3914240"/>
                <a:ext cx="596223" cy="418802"/>
                <a:chOff x="6934200" y="4259263"/>
                <a:chExt cx="373063" cy="265113"/>
              </a:xfrm>
            </p:grpSpPr>
            <p:sp>
              <p:nvSpPr>
                <p:cNvPr id="29" name="Oval 38">
                  <a:extLst>
                    <a:ext uri="{FF2B5EF4-FFF2-40B4-BE49-F238E27FC236}">
                      <a16:creationId xmlns:a16="http://schemas.microsoft.com/office/drawing/2014/main" xmlns="" id="{87707B3C-E6BB-44A7-894E-D07EDC101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4538" y="4395788"/>
                  <a:ext cx="52388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0" name="Freeform 39">
                  <a:extLst>
                    <a:ext uri="{FF2B5EF4-FFF2-40B4-BE49-F238E27FC236}">
                      <a16:creationId xmlns:a16="http://schemas.microsoft.com/office/drawing/2014/main" xmlns="" id="{FFAE15D8-0FC9-4416-8929-27B939F56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3900" y="4449763"/>
                  <a:ext cx="93663" cy="74613"/>
                </a:xfrm>
                <a:custGeom>
                  <a:avLst/>
                  <a:gdLst>
                    <a:gd name="T0" fmla="*/ 70247 w 36"/>
                    <a:gd name="T1" fmla="*/ 0 h 28"/>
                    <a:gd name="T2" fmla="*/ 46832 w 36"/>
                    <a:gd name="T3" fmla="*/ 29312 h 28"/>
                    <a:gd name="T4" fmla="*/ 23416 w 36"/>
                    <a:gd name="T5" fmla="*/ 0 h 28"/>
                    <a:gd name="T6" fmla="*/ 0 w 36"/>
                    <a:gd name="T7" fmla="*/ 47966 h 28"/>
                    <a:gd name="T8" fmla="*/ 2602 w 36"/>
                    <a:gd name="T9" fmla="*/ 69284 h 28"/>
                    <a:gd name="T10" fmla="*/ 46832 w 36"/>
                    <a:gd name="T11" fmla="*/ 74613 h 28"/>
                    <a:gd name="T12" fmla="*/ 91061 w 36"/>
                    <a:gd name="T13" fmla="*/ 69284 h 28"/>
                    <a:gd name="T14" fmla="*/ 93663 w 36"/>
                    <a:gd name="T15" fmla="*/ 47966 h 28"/>
                    <a:gd name="T16" fmla="*/ 70247 w 36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" h="28">
                      <a:moveTo>
                        <a:pt x="27" y="0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4"/>
                        <a:pt x="0" y="11"/>
                        <a:pt x="0" y="18"/>
                      </a:cubicBezTo>
                      <a:cubicBezTo>
                        <a:pt x="0" y="21"/>
                        <a:pt x="0" y="23"/>
                        <a:pt x="1" y="26"/>
                      </a:cubicBezTo>
                      <a:cubicBezTo>
                        <a:pt x="6" y="27"/>
                        <a:pt x="12" y="28"/>
                        <a:pt x="18" y="28"/>
                      </a:cubicBezTo>
                      <a:cubicBezTo>
                        <a:pt x="24" y="28"/>
                        <a:pt x="30" y="27"/>
                        <a:pt x="35" y="26"/>
                      </a:cubicBezTo>
                      <a:cubicBezTo>
                        <a:pt x="36" y="23"/>
                        <a:pt x="36" y="21"/>
                        <a:pt x="36" y="18"/>
                      </a:cubicBezTo>
                      <a:cubicBezTo>
                        <a:pt x="36" y="11"/>
                        <a:pt x="33" y="4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Oval 40">
                  <a:extLst>
                    <a:ext uri="{FF2B5EF4-FFF2-40B4-BE49-F238E27FC236}">
                      <a16:creationId xmlns:a16="http://schemas.microsoft.com/office/drawing/2014/main" xmlns="" id="{B673F4E5-94B0-4CD5-9623-8FDFF924B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8013" y="4395788"/>
                  <a:ext cx="50800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2" name="Freeform 41">
                  <a:extLst>
                    <a:ext uri="{FF2B5EF4-FFF2-40B4-BE49-F238E27FC236}">
                      <a16:creationId xmlns:a16="http://schemas.microsoft.com/office/drawing/2014/main" xmlns="" id="{139D6363-B649-4823-BF84-449CCBEEB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4200" y="4449763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9728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2617 w 37"/>
                    <a:gd name="T9" fmla="*/ 69284 h 28"/>
                    <a:gd name="T10" fmla="*/ 49728 w 37"/>
                    <a:gd name="T11" fmla="*/ 74613 h 28"/>
                    <a:gd name="T12" fmla="*/ 94221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4"/>
                        <a:pt x="0" y="11"/>
                        <a:pt x="0" y="18"/>
                      </a:cubicBezTo>
                      <a:cubicBezTo>
                        <a:pt x="0" y="21"/>
                        <a:pt x="1" y="23"/>
                        <a:pt x="1" y="26"/>
                      </a:cubicBezTo>
                      <a:cubicBezTo>
                        <a:pt x="7" y="27"/>
                        <a:pt x="12" y="28"/>
                        <a:pt x="19" y="28"/>
                      </a:cubicBezTo>
                      <a:cubicBezTo>
                        <a:pt x="25" y="28"/>
                        <a:pt x="31" y="27"/>
                        <a:pt x="36" y="26"/>
                      </a:cubicBezTo>
                      <a:cubicBezTo>
                        <a:pt x="37" y="23"/>
                        <a:pt x="37" y="21"/>
                        <a:pt x="37" y="18"/>
                      </a:cubicBezTo>
                      <a:cubicBezTo>
                        <a:pt x="37" y="11"/>
                        <a:pt x="33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Oval 42">
                  <a:extLst>
                    <a:ext uri="{FF2B5EF4-FFF2-40B4-BE49-F238E27FC236}">
                      <a16:creationId xmlns:a16="http://schemas.microsoft.com/office/drawing/2014/main" xmlns="" id="{5A0E5377-29FB-442A-8B72-E5BFFFC6F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4238" y="4395788"/>
                  <a:ext cx="49213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4" name="Freeform 43">
                  <a:extLst>
                    <a:ext uri="{FF2B5EF4-FFF2-40B4-BE49-F238E27FC236}">
                      <a16:creationId xmlns:a16="http://schemas.microsoft.com/office/drawing/2014/main" xmlns="" id="{8D557E10-B778-4EC4-9AB5-8F55A949A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0425" y="4449763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7110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2617 w 37"/>
                    <a:gd name="T9" fmla="*/ 69284 h 28"/>
                    <a:gd name="T10" fmla="*/ 47110 w 37"/>
                    <a:gd name="T11" fmla="*/ 74613 h 28"/>
                    <a:gd name="T12" fmla="*/ 94221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4"/>
                        <a:pt x="0" y="11"/>
                        <a:pt x="0" y="18"/>
                      </a:cubicBezTo>
                      <a:cubicBezTo>
                        <a:pt x="0" y="21"/>
                        <a:pt x="0" y="23"/>
                        <a:pt x="1" y="26"/>
                      </a:cubicBezTo>
                      <a:cubicBezTo>
                        <a:pt x="6" y="27"/>
                        <a:pt x="12" y="28"/>
                        <a:pt x="18" y="28"/>
                      </a:cubicBezTo>
                      <a:cubicBezTo>
                        <a:pt x="25" y="28"/>
                        <a:pt x="30" y="27"/>
                        <a:pt x="36" y="26"/>
                      </a:cubicBezTo>
                      <a:cubicBezTo>
                        <a:pt x="36" y="23"/>
                        <a:pt x="37" y="21"/>
                        <a:pt x="37" y="18"/>
                      </a:cubicBezTo>
                      <a:cubicBezTo>
                        <a:pt x="37" y="11"/>
                        <a:pt x="33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Oval 44">
                  <a:extLst>
                    <a:ext uri="{FF2B5EF4-FFF2-40B4-BE49-F238E27FC236}">
                      <a16:creationId xmlns:a16="http://schemas.microsoft.com/office/drawing/2014/main" xmlns="" id="{4D12B630-D04D-4D36-8330-D3AAA71A21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6275" y="4259263"/>
                  <a:ext cx="52388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6" name="Freeform 45">
                  <a:extLst>
                    <a:ext uri="{FF2B5EF4-FFF2-40B4-BE49-F238E27FC236}">
                      <a16:creationId xmlns:a16="http://schemas.microsoft.com/office/drawing/2014/main" xmlns="" id="{FA0F9975-F6A1-4D3A-A688-3375C0D2A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2463" y="4313238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9728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5234 w 37"/>
                    <a:gd name="T9" fmla="*/ 69284 h 28"/>
                    <a:gd name="T10" fmla="*/ 49728 w 37"/>
                    <a:gd name="T11" fmla="*/ 74613 h 28"/>
                    <a:gd name="T12" fmla="*/ 94221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4"/>
                        <a:pt x="0" y="11"/>
                        <a:pt x="0" y="18"/>
                      </a:cubicBezTo>
                      <a:cubicBezTo>
                        <a:pt x="0" y="21"/>
                        <a:pt x="1" y="23"/>
                        <a:pt x="2" y="26"/>
                      </a:cubicBezTo>
                      <a:cubicBezTo>
                        <a:pt x="7" y="27"/>
                        <a:pt x="13" y="28"/>
                        <a:pt x="19" y="28"/>
                      </a:cubicBezTo>
                      <a:cubicBezTo>
                        <a:pt x="25" y="28"/>
                        <a:pt x="31" y="27"/>
                        <a:pt x="36" y="26"/>
                      </a:cubicBezTo>
                      <a:cubicBezTo>
                        <a:pt x="37" y="23"/>
                        <a:pt x="37" y="21"/>
                        <a:pt x="37" y="18"/>
                      </a:cubicBezTo>
                      <a:cubicBezTo>
                        <a:pt x="37" y="11"/>
                        <a:pt x="34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Oval 46">
                  <a:extLst>
                    <a:ext uri="{FF2B5EF4-FFF2-40B4-BE49-F238E27FC236}">
                      <a16:creationId xmlns:a16="http://schemas.microsoft.com/office/drawing/2014/main" xmlns="" id="{2598C232-D6EF-4164-A353-1D551B13E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4259263"/>
                  <a:ext cx="52388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 47">
                  <a:extLst>
                    <a:ext uri="{FF2B5EF4-FFF2-40B4-BE49-F238E27FC236}">
                      <a16:creationId xmlns:a16="http://schemas.microsoft.com/office/drawing/2014/main" xmlns="" id="{C07FD8B8-1CCE-443C-A529-A66A909A3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2163" y="4313238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7110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2617 w 37"/>
                    <a:gd name="T9" fmla="*/ 69284 h 28"/>
                    <a:gd name="T10" fmla="*/ 47110 w 37"/>
                    <a:gd name="T11" fmla="*/ 74613 h 28"/>
                    <a:gd name="T12" fmla="*/ 91604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4"/>
                        <a:pt x="0" y="11"/>
                        <a:pt x="0" y="18"/>
                      </a:cubicBezTo>
                      <a:cubicBezTo>
                        <a:pt x="0" y="21"/>
                        <a:pt x="0" y="23"/>
                        <a:pt x="1" y="26"/>
                      </a:cubicBezTo>
                      <a:cubicBezTo>
                        <a:pt x="6" y="27"/>
                        <a:pt x="12" y="28"/>
                        <a:pt x="18" y="28"/>
                      </a:cubicBezTo>
                      <a:cubicBezTo>
                        <a:pt x="24" y="28"/>
                        <a:pt x="30" y="27"/>
                        <a:pt x="35" y="26"/>
                      </a:cubicBezTo>
                      <a:cubicBezTo>
                        <a:pt x="36" y="23"/>
                        <a:pt x="37" y="21"/>
                        <a:pt x="37" y="18"/>
                      </a:cubicBezTo>
                      <a:cubicBezTo>
                        <a:pt x="37" y="11"/>
                        <a:pt x="33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" name="文本框 228">
                <a:extLst>
                  <a:ext uri="{FF2B5EF4-FFF2-40B4-BE49-F238E27FC236}">
                    <a16:creationId xmlns:a16="http://schemas.microsoft.com/office/drawing/2014/main" xmlns="" id="{1A42336D-1A03-479E-B5CB-F87D1655A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466" y="4441806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加入標題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A419FC8D-9D6F-420A-B8ED-816CB64E2377}"/>
                </a:ext>
              </a:extLst>
            </p:cNvPr>
            <p:cNvGrpSpPr/>
            <p:nvPr/>
          </p:nvGrpSpPr>
          <p:grpSpPr>
            <a:xfrm>
              <a:off x="4696362" y="3100388"/>
              <a:ext cx="2065893" cy="1757720"/>
              <a:chOff x="4696362" y="3100388"/>
              <a:chExt cx="2065893" cy="1757720"/>
            </a:xfrm>
          </p:grpSpPr>
          <p:sp>
            <p:nvSpPr>
              <p:cNvPr id="16" name="任意多边形 23">
                <a:extLst>
                  <a:ext uri="{FF2B5EF4-FFF2-40B4-BE49-F238E27FC236}">
                    <a16:creationId xmlns:a16="http://schemas.microsoft.com/office/drawing/2014/main" xmlns="" id="{B5FA3C27-E8F1-40A6-AC6A-E332C2299E0C}"/>
                  </a:ext>
                </a:extLst>
              </p:cNvPr>
              <p:cNvSpPr/>
              <p:nvPr/>
            </p:nvSpPr>
            <p:spPr>
              <a:xfrm rot="16200000" flipH="1">
                <a:off x="4850449" y="2946301"/>
                <a:ext cx="1757720" cy="2065893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7030A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" name="组合 218">
                <a:extLst>
                  <a:ext uri="{FF2B5EF4-FFF2-40B4-BE49-F238E27FC236}">
                    <a16:creationId xmlns:a16="http://schemas.microsoft.com/office/drawing/2014/main" xmlns="" id="{3CB578E4-1823-44F5-8315-6FEC9ED31B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6517" y="3859233"/>
                <a:ext cx="532930" cy="531316"/>
                <a:chOff x="9488488" y="4192588"/>
                <a:chExt cx="341313" cy="344487"/>
              </a:xfrm>
            </p:grpSpPr>
            <p:sp>
              <p:nvSpPr>
                <p:cNvPr id="19" name="Freeform 48">
                  <a:extLst>
                    <a:ext uri="{FF2B5EF4-FFF2-40B4-BE49-F238E27FC236}">
                      <a16:creationId xmlns:a16="http://schemas.microsoft.com/office/drawing/2014/main" xmlns="" id="{D8D6BCEB-C16E-471B-B5A9-873254F0E0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67863" y="4206875"/>
                  <a:ext cx="182563" cy="330200"/>
                </a:xfrm>
                <a:custGeom>
                  <a:avLst/>
                  <a:gdLst>
                    <a:gd name="T0" fmla="*/ 91282 w 70"/>
                    <a:gd name="T1" fmla="*/ 330200 h 126"/>
                    <a:gd name="T2" fmla="*/ 0 w 70"/>
                    <a:gd name="T3" fmla="*/ 165100 h 126"/>
                    <a:gd name="T4" fmla="*/ 91282 w 70"/>
                    <a:gd name="T5" fmla="*/ 0 h 126"/>
                    <a:gd name="T6" fmla="*/ 182563 w 70"/>
                    <a:gd name="T7" fmla="*/ 165100 h 126"/>
                    <a:gd name="T8" fmla="*/ 91282 w 70"/>
                    <a:gd name="T9" fmla="*/ 330200 h 126"/>
                    <a:gd name="T10" fmla="*/ 91282 w 70"/>
                    <a:gd name="T11" fmla="*/ 15724 h 126"/>
                    <a:gd name="T12" fmla="*/ 15648 w 70"/>
                    <a:gd name="T13" fmla="*/ 165100 h 126"/>
                    <a:gd name="T14" fmla="*/ 91282 w 70"/>
                    <a:gd name="T15" fmla="*/ 314476 h 126"/>
                    <a:gd name="T16" fmla="*/ 166915 w 70"/>
                    <a:gd name="T17" fmla="*/ 165100 h 126"/>
                    <a:gd name="T18" fmla="*/ 91282 w 70"/>
                    <a:gd name="T19" fmla="*/ 15724 h 1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" h="126">
                      <a:moveTo>
                        <a:pt x="35" y="126"/>
                      </a:moveTo>
                      <a:cubicBezTo>
                        <a:pt x="15" y="126"/>
                        <a:pt x="0" y="98"/>
                        <a:pt x="0" y="63"/>
                      </a:cubicBezTo>
                      <a:cubicBezTo>
                        <a:pt x="0" y="27"/>
                        <a:pt x="15" y="0"/>
                        <a:pt x="35" y="0"/>
                      </a:cubicBezTo>
                      <a:cubicBezTo>
                        <a:pt x="55" y="0"/>
                        <a:pt x="70" y="27"/>
                        <a:pt x="70" y="63"/>
                      </a:cubicBezTo>
                      <a:cubicBezTo>
                        <a:pt x="70" y="98"/>
                        <a:pt x="55" y="126"/>
                        <a:pt x="35" y="126"/>
                      </a:cubicBezTo>
                      <a:close/>
                      <a:moveTo>
                        <a:pt x="35" y="6"/>
                      </a:moveTo>
                      <a:cubicBezTo>
                        <a:pt x="19" y="6"/>
                        <a:pt x="6" y="32"/>
                        <a:pt x="6" y="63"/>
                      </a:cubicBezTo>
                      <a:cubicBezTo>
                        <a:pt x="6" y="93"/>
                        <a:pt x="19" y="120"/>
                        <a:pt x="35" y="120"/>
                      </a:cubicBezTo>
                      <a:cubicBezTo>
                        <a:pt x="51" y="120"/>
                        <a:pt x="64" y="93"/>
                        <a:pt x="64" y="63"/>
                      </a:cubicBezTo>
                      <a:cubicBezTo>
                        <a:pt x="64" y="32"/>
                        <a:pt x="51" y="6"/>
                        <a:pt x="3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Freeform 49">
                  <a:extLst>
                    <a:ext uri="{FF2B5EF4-FFF2-40B4-BE49-F238E27FC236}">
                      <a16:creationId xmlns:a16="http://schemas.microsoft.com/office/drawing/2014/main" xmlns="" id="{20E1DF38-EB9A-4FCD-A948-2E378D57A9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88488" y="4260850"/>
                  <a:ext cx="341313" cy="219075"/>
                </a:xfrm>
                <a:custGeom>
                  <a:avLst/>
                  <a:gdLst>
                    <a:gd name="T0" fmla="*/ 105019 w 130"/>
                    <a:gd name="T1" fmla="*/ 219075 h 83"/>
                    <a:gd name="T2" fmla="*/ 21004 w 130"/>
                    <a:gd name="T3" fmla="*/ 179483 h 83"/>
                    <a:gd name="T4" fmla="*/ 131274 w 130"/>
                    <a:gd name="T5" fmla="*/ 23755 h 83"/>
                    <a:gd name="T6" fmla="*/ 236294 w 130"/>
                    <a:gd name="T7" fmla="*/ 0 h 83"/>
                    <a:gd name="T8" fmla="*/ 320309 w 130"/>
                    <a:gd name="T9" fmla="*/ 39592 h 83"/>
                    <a:gd name="T10" fmla="*/ 210039 w 130"/>
                    <a:gd name="T11" fmla="*/ 195320 h 83"/>
                    <a:gd name="T12" fmla="*/ 105019 w 130"/>
                    <a:gd name="T13" fmla="*/ 219075 h 83"/>
                    <a:gd name="T14" fmla="*/ 236294 w 130"/>
                    <a:gd name="T15" fmla="*/ 15837 h 83"/>
                    <a:gd name="T16" fmla="*/ 139151 w 130"/>
                    <a:gd name="T17" fmla="*/ 39592 h 83"/>
                    <a:gd name="T18" fmla="*/ 34131 w 130"/>
                    <a:gd name="T19" fmla="*/ 174204 h 83"/>
                    <a:gd name="T20" fmla="*/ 105019 w 130"/>
                    <a:gd name="T21" fmla="*/ 203238 h 83"/>
                    <a:gd name="T22" fmla="*/ 202162 w 130"/>
                    <a:gd name="T23" fmla="*/ 179483 h 83"/>
                    <a:gd name="T24" fmla="*/ 307182 w 130"/>
                    <a:gd name="T25" fmla="*/ 44871 h 83"/>
                    <a:gd name="T26" fmla="*/ 236294 w 130"/>
                    <a:gd name="T27" fmla="*/ 15837 h 8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0" h="83">
                      <a:moveTo>
                        <a:pt x="40" y="83"/>
                      </a:moveTo>
                      <a:cubicBezTo>
                        <a:pt x="24" y="83"/>
                        <a:pt x="12" y="78"/>
                        <a:pt x="8" y="68"/>
                      </a:cubicBezTo>
                      <a:cubicBezTo>
                        <a:pt x="0" y="50"/>
                        <a:pt x="18" y="24"/>
                        <a:pt x="50" y="9"/>
                      </a:cubicBezTo>
                      <a:cubicBezTo>
                        <a:pt x="63" y="3"/>
                        <a:pt x="78" y="0"/>
                        <a:pt x="90" y="0"/>
                      </a:cubicBezTo>
                      <a:cubicBezTo>
                        <a:pt x="106" y="0"/>
                        <a:pt x="118" y="5"/>
                        <a:pt x="122" y="15"/>
                      </a:cubicBezTo>
                      <a:cubicBezTo>
                        <a:pt x="130" y="33"/>
                        <a:pt x="112" y="59"/>
                        <a:pt x="80" y="74"/>
                      </a:cubicBezTo>
                      <a:cubicBezTo>
                        <a:pt x="67" y="80"/>
                        <a:pt x="52" y="83"/>
                        <a:pt x="40" y="83"/>
                      </a:cubicBezTo>
                      <a:close/>
                      <a:moveTo>
                        <a:pt x="90" y="6"/>
                      </a:moveTo>
                      <a:cubicBezTo>
                        <a:pt x="79" y="6"/>
                        <a:pt x="65" y="9"/>
                        <a:pt x="53" y="15"/>
                      </a:cubicBezTo>
                      <a:cubicBezTo>
                        <a:pt x="25" y="28"/>
                        <a:pt x="7" y="51"/>
                        <a:pt x="13" y="66"/>
                      </a:cubicBezTo>
                      <a:cubicBezTo>
                        <a:pt x="17" y="73"/>
                        <a:pt x="26" y="77"/>
                        <a:pt x="40" y="77"/>
                      </a:cubicBezTo>
                      <a:cubicBezTo>
                        <a:pt x="51" y="77"/>
                        <a:pt x="65" y="74"/>
                        <a:pt x="77" y="68"/>
                      </a:cubicBezTo>
                      <a:cubicBezTo>
                        <a:pt x="105" y="55"/>
                        <a:pt x="123" y="32"/>
                        <a:pt x="117" y="17"/>
                      </a:cubicBezTo>
                      <a:cubicBezTo>
                        <a:pt x="113" y="10"/>
                        <a:pt x="104" y="6"/>
                        <a:pt x="90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Freeform 50">
                  <a:extLst>
                    <a:ext uri="{FF2B5EF4-FFF2-40B4-BE49-F238E27FC236}">
                      <a16:creationId xmlns:a16="http://schemas.microsoft.com/office/drawing/2014/main" xmlns="" id="{EE542A08-D64A-4B89-AF51-E39690AF75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93250" y="4267200"/>
                  <a:ext cx="331788" cy="206375"/>
                </a:xfrm>
                <a:custGeom>
                  <a:avLst/>
                  <a:gdLst>
                    <a:gd name="T0" fmla="*/ 223825 w 126"/>
                    <a:gd name="T1" fmla="*/ 206375 h 79"/>
                    <a:gd name="T2" fmla="*/ 134295 w 126"/>
                    <a:gd name="T3" fmla="*/ 190701 h 79"/>
                    <a:gd name="T4" fmla="*/ 34232 w 126"/>
                    <a:gd name="T5" fmla="*/ 125392 h 79"/>
                    <a:gd name="T6" fmla="*/ 10533 w 126"/>
                    <a:gd name="T7" fmla="*/ 47022 h 79"/>
                    <a:gd name="T8" fmla="*/ 107963 w 126"/>
                    <a:gd name="T9" fmla="*/ 0 h 79"/>
                    <a:gd name="T10" fmla="*/ 197493 w 126"/>
                    <a:gd name="T11" fmla="*/ 15674 h 79"/>
                    <a:gd name="T12" fmla="*/ 297556 w 126"/>
                    <a:gd name="T13" fmla="*/ 80983 h 79"/>
                    <a:gd name="T14" fmla="*/ 321255 w 126"/>
                    <a:gd name="T15" fmla="*/ 159353 h 79"/>
                    <a:gd name="T16" fmla="*/ 223825 w 126"/>
                    <a:gd name="T17" fmla="*/ 206375 h 79"/>
                    <a:gd name="T18" fmla="*/ 107963 w 126"/>
                    <a:gd name="T19" fmla="*/ 15674 h 79"/>
                    <a:gd name="T20" fmla="*/ 23699 w 126"/>
                    <a:gd name="T21" fmla="*/ 52247 h 79"/>
                    <a:gd name="T22" fmla="*/ 47398 w 126"/>
                    <a:gd name="T23" fmla="*/ 117555 h 79"/>
                    <a:gd name="T24" fmla="*/ 139562 w 126"/>
                    <a:gd name="T25" fmla="*/ 175027 h 79"/>
                    <a:gd name="T26" fmla="*/ 223825 w 126"/>
                    <a:gd name="T27" fmla="*/ 190701 h 79"/>
                    <a:gd name="T28" fmla="*/ 308089 w 126"/>
                    <a:gd name="T29" fmla="*/ 154128 h 79"/>
                    <a:gd name="T30" fmla="*/ 284390 w 126"/>
                    <a:gd name="T31" fmla="*/ 88820 h 79"/>
                    <a:gd name="T32" fmla="*/ 192226 w 126"/>
                    <a:gd name="T33" fmla="*/ 31348 h 79"/>
                    <a:gd name="T34" fmla="*/ 107963 w 126"/>
                    <a:gd name="T35" fmla="*/ 15674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6" h="79">
                      <a:moveTo>
                        <a:pt x="85" y="79"/>
                      </a:moveTo>
                      <a:cubicBezTo>
                        <a:pt x="74" y="79"/>
                        <a:pt x="63" y="77"/>
                        <a:pt x="51" y="73"/>
                      </a:cubicBezTo>
                      <a:cubicBezTo>
                        <a:pt x="35" y="67"/>
                        <a:pt x="22" y="58"/>
                        <a:pt x="13" y="48"/>
                      </a:cubicBezTo>
                      <a:cubicBezTo>
                        <a:pt x="4" y="38"/>
                        <a:pt x="0" y="27"/>
                        <a:pt x="4" y="18"/>
                      </a:cubicBezTo>
                      <a:cubicBezTo>
                        <a:pt x="8" y="7"/>
                        <a:pt x="22" y="0"/>
                        <a:pt x="41" y="0"/>
                      </a:cubicBezTo>
                      <a:cubicBezTo>
                        <a:pt x="52" y="0"/>
                        <a:pt x="63" y="2"/>
                        <a:pt x="75" y="6"/>
                      </a:cubicBezTo>
                      <a:cubicBezTo>
                        <a:pt x="91" y="12"/>
                        <a:pt x="104" y="21"/>
                        <a:pt x="113" y="31"/>
                      </a:cubicBezTo>
                      <a:cubicBezTo>
                        <a:pt x="122" y="41"/>
                        <a:pt x="126" y="52"/>
                        <a:pt x="122" y="61"/>
                      </a:cubicBezTo>
                      <a:cubicBezTo>
                        <a:pt x="118" y="72"/>
                        <a:pt x="104" y="79"/>
                        <a:pt x="85" y="79"/>
                      </a:cubicBezTo>
                      <a:close/>
                      <a:moveTo>
                        <a:pt x="41" y="6"/>
                      </a:moveTo>
                      <a:cubicBezTo>
                        <a:pt x="24" y="6"/>
                        <a:pt x="13" y="11"/>
                        <a:pt x="9" y="20"/>
                      </a:cubicBezTo>
                      <a:cubicBezTo>
                        <a:pt x="7" y="27"/>
                        <a:pt x="10" y="36"/>
                        <a:pt x="18" y="45"/>
                      </a:cubicBezTo>
                      <a:cubicBezTo>
                        <a:pt x="26" y="54"/>
                        <a:pt x="38" y="62"/>
                        <a:pt x="53" y="67"/>
                      </a:cubicBezTo>
                      <a:cubicBezTo>
                        <a:pt x="64" y="71"/>
                        <a:pt x="75" y="73"/>
                        <a:pt x="85" y="73"/>
                      </a:cubicBezTo>
                      <a:cubicBezTo>
                        <a:pt x="102" y="73"/>
                        <a:pt x="113" y="68"/>
                        <a:pt x="117" y="59"/>
                      </a:cubicBezTo>
                      <a:cubicBezTo>
                        <a:pt x="119" y="52"/>
                        <a:pt x="116" y="43"/>
                        <a:pt x="108" y="34"/>
                      </a:cubicBezTo>
                      <a:cubicBezTo>
                        <a:pt x="100" y="25"/>
                        <a:pt x="88" y="17"/>
                        <a:pt x="73" y="12"/>
                      </a:cubicBezTo>
                      <a:cubicBezTo>
                        <a:pt x="62" y="8"/>
                        <a:pt x="51" y="6"/>
                        <a:pt x="4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Oval 51">
                  <a:extLst>
                    <a:ext uri="{FF2B5EF4-FFF2-40B4-BE49-F238E27FC236}">
                      <a16:creationId xmlns:a16="http://schemas.microsoft.com/office/drawing/2014/main" xmlns="" id="{F9E2D2CD-8A75-404E-9EC3-DC531C9CA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7075" y="4329113"/>
                  <a:ext cx="84138" cy="841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3" name="Oval 52">
                  <a:extLst>
                    <a:ext uri="{FF2B5EF4-FFF2-40B4-BE49-F238E27FC236}">
                      <a16:creationId xmlns:a16="http://schemas.microsoft.com/office/drawing/2014/main" xmlns="" id="{CF95D826-C238-4EF3-AB3F-BC900C71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85350" y="4413250"/>
                  <a:ext cx="4127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4" name="Oval 53">
                  <a:extLst>
                    <a:ext uri="{FF2B5EF4-FFF2-40B4-BE49-F238E27FC236}">
                      <a16:creationId xmlns:a16="http://schemas.microsoft.com/office/drawing/2014/main" xmlns="" id="{D96D9376-B1B5-4EF4-B5C2-A492910BA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91663" y="4413250"/>
                  <a:ext cx="4127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5" name="Oval 54">
                  <a:extLst>
                    <a:ext uri="{FF2B5EF4-FFF2-40B4-BE49-F238E27FC236}">
                      <a16:creationId xmlns:a16="http://schemas.microsoft.com/office/drawing/2014/main" xmlns="" id="{022AF58C-F788-40A9-95B7-FDA912AA2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37713" y="4192588"/>
                  <a:ext cx="42863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微软雅黑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" name="文本框 229">
                <a:extLst>
                  <a:ext uri="{FF2B5EF4-FFF2-40B4-BE49-F238E27FC236}">
                    <a16:creationId xmlns:a16="http://schemas.microsoft.com/office/drawing/2014/main" xmlns="" id="{E0D6811F-3B5F-40BD-886E-5B3DBD638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1700" y="4441806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加入標題</a:t>
                </a:r>
              </a:p>
            </p:txBody>
          </p:sp>
        </p:grpSp>
        <p:sp>
          <p:nvSpPr>
            <p:cNvPr id="8" name="文本框 20">
              <a:extLst>
                <a:ext uri="{FF2B5EF4-FFF2-40B4-BE49-F238E27FC236}">
                  <a16:creationId xmlns:a16="http://schemas.microsoft.com/office/drawing/2014/main" xmlns="" id="{92588212-BAF5-41AD-97C7-F5E8D39E4730}"/>
                </a:ext>
              </a:extLst>
            </p:cNvPr>
            <p:cNvSpPr txBox="1"/>
            <p:nvPr/>
          </p:nvSpPr>
          <p:spPr>
            <a:xfrm>
              <a:off x="1417081" y="1476201"/>
              <a:ext cx="613083" cy="354224"/>
            </a:xfrm>
            <a:prstGeom prst="rect">
              <a:avLst/>
            </a:prstGeom>
            <a:noFill/>
          </p:spPr>
          <p:txBody>
            <a:bodyPr wrap="none" lIns="72585" tIns="36293" rIns="72585" bIns="3629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標題</a:t>
              </a:r>
            </a:p>
          </p:txBody>
        </p:sp>
        <p:sp>
          <p:nvSpPr>
            <p:cNvPr id="9" name="矩形 47">
              <a:extLst>
                <a:ext uri="{FF2B5EF4-FFF2-40B4-BE49-F238E27FC236}">
                  <a16:creationId xmlns:a16="http://schemas.microsoft.com/office/drawing/2014/main" xmlns="" id="{8C9C31FA-7056-487C-95BE-0739A237E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" y="1831255"/>
              <a:ext cx="1821844" cy="42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點擊這裡更改文字內容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以上文字沒有實際意義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xmlns="" id="{DCFC95E7-3742-49B8-A8E5-9C130DF8FA19}"/>
                </a:ext>
              </a:extLst>
            </p:cNvPr>
            <p:cNvSpPr txBox="1"/>
            <p:nvPr/>
          </p:nvSpPr>
          <p:spPr>
            <a:xfrm>
              <a:off x="1417081" y="3683818"/>
              <a:ext cx="613083" cy="354224"/>
            </a:xfrm>
            <a:prstGeom prst="rect">
              <a:avLst/>
            </a:prstGeom>
            <a:noFill/>
          </p:spPr>
          <p:txBody>
            <a:bodyPr wrap="none" lIns="72585" tIns="36293" rIns="72585" bIns="3629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標題</a:t>
              </a:r>
            </a:p>
          </p:txBody>
        </p:sp>
        <p:sp>
          <p:nvSpPr>
            <p:cNvPr id="11" name="矩形 47">
              <a:extLst>
                <a:ext uri="{FF2B5EF4-FFF2-40B4-BE49-F238E27FC236}">
                  <a16:creationId xmlns:a16="http://schemas.microsoft.com/office/drawing/2014/main" xmlns="" id="{3584D683-F628-4103-A303-BA013EDBA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" y="4038872"/>
              <a:ext cx="1821844" cy="42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點擊這裡更改文字內容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以上文字沒有實際意義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xmlns="" id="{95EBB776-8FCC-4182-8DA1-4A902A1C0D5A}"/>
                </a:ext>
              </a:extLst>
            </p:cNvPr>
            <p:cNvSpPr txBox="1"/>
            <p:nvPr/>
          </p:nvSpPr>
          <p:spPr>
            <a:xfrm>
              <a:off x="7601139" y="1476201"/>
              <a:ext cx="613083" cy="354224"/>
            </a:xfrm>
            <a:prstGeom prst="rect">
              <a:avLst/>
            </a:prstGeom>
            <a:noFill/>
          </p:spPr>
          <p:txBody>
            <a:bodyPr wrap="none" lIns="72585" tIns="36293" rIns="72585" bIns="3629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標題</a:t>
              </a:r>
            </a:p>
          </p:txBody>
        </p:sp>
        <p:sp>
          <p:nvSpPr>
            <p:cNvPr id="13" name="矩形 47">
              <a:extLst>
                <a:ext uri="{FF2B5EF4-FFF2-40B4-BE49-F238E27FC236}">
                  <a16:creationId xmlns:a16="http://schemas.microsoft.com/office/drawing/2014/main" xmlns="" id="{E2CF5563-06E7-4E35-9721-AF702562B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545" y="1831255"/>
              <a:ext cx="1821844" cy="42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點擊這裡更改文字內容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以上文字沒有實際意義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" name="文本框 14">
              <a:extLst>
                <a:ext uri="{FF2B5EF4-FFF2-40B4-BE49-F238E27FC236}">
                  <a16:creationId xmlns:a16="http://schemas.microsoft.com/office/drawing/2014/main" xmlns="" id="{19814BBB-A518-4CC6-9DDE-0EB81AF15523}"/>
                </a:ext>
              </a:extLst>
            </p:cNvPr>
            <p:cNvSpPr txBox="1"/>
            <p:nvPr/>
          </p:nvSpPr>
          <p:spPr>
            <a:xfrm>
              <a:off x="7601139" y="3683818"/>
              <a:ext cx="613083" cy="354224"/>
            </a:xfrm>
            <a:prstGeom prst="rect">
              <a:avLst/>
            </a:prstGeom>
            <a:noFill/>
          </p:spPr>
          <p:txBody>
            <a:bodyPr wrap="none" lIns="72585" tIns="36293" rIns="72585" bIns="36293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標題</a:t>
              </a:r>
            </a:p>
          </p:txBody>
        </p:sp>
        <p:sp>
          <p:nvSpPr>
            <p:cNvPr id="15" name="矩形 47">
              <a:extLst>
                <a:ext uri="{FF2B5EF4-FFF2-40B4-BE49-F238E27FC236}">
                  <a16:creationId xmlns:a16="http://schemas.microsoft.com/office/drawing/2014/main" xmlns="" id="{29A7AED3-79A3-4CCC-A116-D9296D427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545" y="4038872"/>
              <a:ext cx="1821844" cy="42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點擊這裡更改文字內容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rPr>
                <a:t>以上文字沒有實際意義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9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2523D7FB-50B9-4771-8762-DDAAEBA3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0412" cy="6859139"/>
          </a:xfrm>
          <a:prstGeom prst="rect">
            <a:avLst/>
          </a:prstGeom>
        </p:spPr>
      </p:pic>
      <p:grpSp>
        <p:nvGrpSpPr>
          <p:cNvPr id="3" name="组合 11">
            <a:extLst>
              <a:ext uri="{FF2B5EF4-FFF2-40B4-BE49-F238E27FC236}">
                <a16:creationId xmlns:a16="http://schemas.microsoft.com/office/drawing/2014/main" xmlns="" id="{2D3B82AF-CD65-41A3-AE9D-2BDF970063BB}"/>
              </a:ext>
            </a:extLst>
          </p:cNvPr>
          <p:cNvGrpSpPr/>
          <p:nvPr/>
        </p:nvGrpSpPr>
        <p:grpSpPr>
          <a:xfrm>
            <a:off x="6973009" y="1439638"/>
            <a:ext cx="384313" cy="3500502"/>
            <a:chOff x="2304906" y="1446070"/>
            <a:chExt cx="642258" cy="3789293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xmlns="" id="{01C5C8B7-AF4A-43C2-BC47-3078DCDFF6BF}"/>
                </a:ext>
              </a:extLst>
            </p:cNvPr>
            <p:cNvCxnSpPr>
              <a:cxnSpLocks/>
            </p:cNvCxnSpPr>
            <p:nvPr/>
          </p:nvCxnSpPr>
          <p:spPr>
            <a:xfrm>
              <a:off x="2304906" y="5080534"/>
              <a:ext cx="64225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13">
              <a:extLst>
                <a:ext uri="{FF2B5EF4-FFF2-40B4-BE49-F238E27FC236}">
                  <a16:creationId xmlns:a16="http://schemas.microsoft.com/office/drawing/2014/main" xmlns="" id="{186218A1-DBD8-42E0-904B-45E982C0B91B}"/>
                </a:ext>
              </a:extLst>
            </p:cNvPr>
            <p:cNvGrpSpPr/>
            <p:nvPr/>
          </p:nvGrpSpPr>
          <p:grpSpPr>
            <a:xfrm flipV="1">
              <a:off x="2304906" y="1446070"/>
              <a:ext cx="642258" cy="3789293"/>
              <a:chOff x="1774958" y="-31845508"/>
              <a:chExt cx="6607779" cy="38985674"/>
            </a:xfrm>
          </p:grpSpPr>
          <p:cxnSp>
            <p:nvCxnSpPr>
              <p:cNvPr id="6" name="直接连接符 14">
                <a:extLst>
                  <a:ext uri="{FF2B5EF4-FFF2-40B4-BE49-F238E27FC236}">
                    <a16:creationId xmlns:a16="http://schemas.microsoft.com/office/drawing/2014/main" xmlns="" id="{14D16BB0-2A78-497D-B276-6297EEC4F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142" y="-31845508"/>
                <a:ext cx="0" cy="3898567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xmlns="" id="{F95FA5A3-3125-4700-8400-B8A57879F5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4958" y="5227011"/>
                <a:ext cx="6607779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470352C3-1ACB-4E85-8F0B-57E776F574AA}"/>
              </a:ext>
            </a:extLst>
          </p:cNvPr>
          <p:cNvSpPr txBox="1"/>
          <p:nvPr/>
        </p:nvSpPr>
        <p:spPr>
          <a:xfrm>
            <a:off x="5975079" y="2044070"/>
            <a:ext cx="923330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4800" spc="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CN" altLang="en-US" sz="4800" spc="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endParaRPr lang="en-US" altLang="zh-CN" sz="4800" spc="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A980BCF-31A3-4BF5-A993-B291BDD60F90}"/>
              </a:ext>
            </a:extLst>
          </p:cNvPr>
          <p:cNvSpPr/>
          <p:nvPr/>
        </p:nvSpPr>
        <p:spPr>
          <a:xfrm>
            <a:off x="7246628" y="3075057"/>
            <a:ext cx="423773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TW" altLang="en-US" sz="4600" spc="3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國際競爭優勢</a:t>
            </a:r>
          </a:p>
        </p:txBody>
      </p:sp>
      <p:sp>
        <p:nvSpPr>
          <p:cNvPr id="10" name="圖形 16">
            <a:extLst>
              <a:ext uri="{FF2B5EF4-FFF2-40B4-BE49-F238E27FC236}">
                <a16:creationId xmlns:a16="http://schemas.microsoft.com/office/drawing/2014/main" xmlns="" id="{4FB62BBD-F563-4E82-A473-4BB0D889C31B}"/>
              </a:ext>
            </a:extLst>
          </p:cNvPr>
          <p:cNvSpPr/>
          <p:nvPr/>
        </p:nvSpPr>
        <p:spPr>
          <a:xfrm>
            <a:off x="-66279" y="-19598"/>
            <a:ext cx="4750731" cy="6928807"/>
          </a:xfrm>
          <a:custGeom>
            <a:avLst/>
            <a:gdLst>
              <a:gd name="connsiteX0" fmla="*/ 1370636 w 4750731"/>
              <a:gd name="connsiteY0" fmla="*/ 19597 h 6928807"/>
              <a:gd name="connsiteX1" fmla="*/ 19597 w 4750731"/>
              <a:gd name="connsiteY1" fmla="*/ 19597 h 6928807"/>
              <a:gd name="connsiteX2" fmla="*/ 19597 w 4750731"/>
              <a:gd name="connsiteY2" fmla="*/ 6913681 h 6928807"/>
              <a:gd name="connsiteX3" fmla="*/ 1209647 w 4750731"/>
              <a:gd name="connsiteY3" fmla="*/ 6913681 h 6928807"/>
              <a:gd name="connsiteX4" fmla="*/ 4737184 w 4750731"/>
              <a:gd name="connsiteY4" fmla="*/ 3386145 h 69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731" h="6928807">
                <a:moveTo>
                  <a:pt x="1370636" y="19597"/>
                </a:moveTo>
                <a:lnTo>
                  <a:pt x="19597" y="19597"/>
                </a:lnTo>
                <a:lnTo>
                  <a:pt x="19597" y="6913681"/>
                </a:lnTo>
                <a:lnTo>
                  <a:pt x="1209647" y="6913681"/>
                </a:lnTo>
                <a:lnTo>
                  <a:pt x="4737184" y="3386145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5769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xmlns="" id="{635689FB-6667-47C6-B879-11D753EB9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5331" y="2344087"/>
            <a:ext cx="2579669" cy="5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F1CAC49-CA88-4338-A9AC-CDA2D4E4B664}"/>
              </a:ext>
            </a:extLst>
          </p:cNvPr>
          <p:cNvSpPr txBox="1"/>
          <p:nvPr/>
        </p:nvSpPr>
        <p:spPr>
          <a:xfrm>
            <a:off x="1832071" y="4878027"/>
            <a:ext cx="795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4">
            <a:extLst>
              <a:ext uri="{FF2B5EF4-FFF2-40B4-BE49-F238E27FC236}">
                <a16:creationId xmlns:a16="http://schemas.microsoft.com/office/drawing/2014/main" xmlns="" id="{3022F5B2-78AA-429D-8D74-2B0A2FF586F7}"/>
              </a:ext>
            </a:extLst>
          </p:cNvPr>
          <p:cNvGrpSpPr>
            <a:grpSpLocks/>
          </p:cNvGrpSpPr>
          <p:nvPr/>
        </p:nvGrpSpPr>
        <p:grpSpPr bwMode="auto">
          <a:xfrm>
            <a:off x="1220003" y="1747045"/>
            <a:ext cx="8312751" cy="5098882"/>
            <a:chOff x="54766" y="1538812"/>
            <a:chExt cx="9127279" cy="5293792"/>
          </a:xfrm>
        </p:grpSpPr>
        <p:pic>
          <p:nvPicPr>
            <p:cNvPr id="4" name="Picture 5" descr="90">
              <a:extLst>
                <a:ext uri="{FF2B5EF4-FFF2-40B4-BE49-F238E27FC236}">
                  <a16:creationId xmlns:a16="http://schemas.microsoft.com/office/drawing/2014/main" xmlns="" id="{22776D2A-81C3-4FE3-B8B2-305B1C627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54766" y="1538812"/>
              <a:ext cx="9127279" cy="5293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5" name="圖案 4">
              <a:extLst>
                <a:ext uri="{FF2B5EF4-FFF2-40B4-BE49-F238E27FC236}">
                  <a16:creationId xmlns:a16="http://schemas.microsoft.com/office/drawing/2014/main" xmlns="" id="{FB8C68BE-71CD-48EF-8AAA-C235A166BC0C}"/>
                </a:ext>
              </a:extLst>
            </p:cNvPr>
            <p:cNvSpPr/>
            <p:nvPr/>
          </p:nvSpPr>
          <p:spPr>
            <a:xfrm rot="1204600">
              <a:off x="3684255" y="2582983"/>
              <a:ext cx="2719403" cy="1609577"/>
            </a:xfrm>
            <a:prstGeom prst="swooshArrow">
              <a:avLst>
                <a:gd name="adj1" fmla="val 28594"/>
                <a:gd name="adj2" fmla="val 3193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6" name="圖案 5">
              <a:extLst>
                <a:ext uri="{FF2B5EF4-FFF2-40B4-BE49-F238E27FC236}">
                  <a16:creationId xmlns:a16="http://schemas.microsoft.com/office/drawing/2014/main" xmlns="" id="{9968B15E-08F6-4952-AB89-C2A49E52C1C3}"/>
                </a:ext>
              </a:extLst>
            </p:cNvPr>
            <p:cNvSpPr/>
            <p:nvPr/>
          </p:nvSpPr>
          <p:spPr>
            <a:xfrm rot="6087600">
              <a:off x="3472688" y="3774485"/>
              <a:ext cx="949156" cy="1157573"/>
            </a:xfrm>
            <a:prstGeom prst="swooshArrow">
              <a:avLst>
                <a:gd name="adj1" fmla="val 21450"/>
                <a:gd name="adj2" fmla="val 4101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圖案 6">
              <a:extLst>
                <a:ext uri="{FF2B5EF4-FFF2-40B4-BE49-F238E27FC236}">
                  <a16:creationId xmlns:a16="http://schemas.microsoft.com/office/drawing/2014/main" xmlns="" id="{CE205CF0-90FB-4B7D-8C2E-C2C323D8B5C8}"/>
                </a:ext>
              </a:extLst>
            </p:cNvPr>
            <p:cNvSpPr/>
            <p:nvPr/>
          </p:nvSpPr>
          <p:spPr>
            <a:xfrm rot="20482328">
              <a:off x="3382514" y="2734892"/>
              <a:ext cx="869808" cy="951786"/>
            </a:xfrm>
            <a:prstGeom prst="swooshArrow">
              <a:avLst>
                <a:gd name="adj1" fmla="val 28144"/>
                <a:gd name="adj2" fmla="val 4376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圖案 7">
              <a:extLst>
                <a:ext uri="{FF2B5EF4-FFF2-40B4-BE49-F238E27FC236}">
                  <a16:creationId xmlns:a16="http://schemas.microsoft.com/office/drawing/2014/main" xmlns="" id="{967577FC-71CD-4AA8-8A54-36C006D703A8}"/>
                </a:ext>
              </a:extLst>
            </p:cNvPr>
            <p:cNvSpPr/>
            <p:nvPr/>
          </p:nvSpPr>
          <p:spPr>
            <a:xfrm rot="11365632" flipV="1">
              <a:off x="2886506" y="3088162"/>
              <a:ext cx="595030" cy="583177"/>
            </a:xfrm>
            <a:prstGeom prst="swooshArrow">
              <a:avLst>
                <a:gd name="adj1" fmla="val 21450"/>
                <a:gd name="adj2" fmla="val 313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20B5A420-54F1-4B2E-82DC-9EBE91794F10}"/>
              </a:ext>
            </a:extLst>
          </p:cNvPr>
          <p:cNvGrpSpPr/>
          <p:nvPr/>
        </p:nvGrpSpPr>
        <p:grpSpPr>
          <a:xfrm>
            <a:off x="7677574" y="1679516"/>
            <a:ext cx="3391227" cy="1600438"/>
            <a:chOff x="6519867" y="2533849"/>
            <a:chExt cx="3162492" cy="1466410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BF97B0DD-8F83-4E46-9D99-0C47855B2B91}"/>
                </a:ext>
              </a:extLst>
            </p:cNvPr>
            <p:cNvSpPr txBox="1"/>
            <p:nvPr/>
          </p:nvSpPr>
          <p:spPr>
            <a:xfrm>
              <a:off x="6675614" y="2533849"/>
              <a:ext cx="3006745" cy="1466410"/>
            </a:xfrm>
            <a:prstGeom prst="rect">
              <a:avLst/>
            </a:prstGeom>
            <a:solidFill>
              <a:srgbClr val="D6BBEB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美國：亞太地區汞監測網計畫、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國際天文監測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(ZTF)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計畫、鹿林山與偏遠離島背景測站國際合作及操作維護專案計畫、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立方衛星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電離層監測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計畫、台美國合計畫等</a:t>
              </a: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E0D21F81-9BB1-4A67-B149-842A17E3B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212" t="28301" r="44882" b="65399"/>
            <a:stretch/>
          </p:blipFill>
          <p:spPr>
            <a:xfrm>
              <a:off x="6519867" y="2573653"/>
              <a:ext cx="362445" cy="217467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BC2CC0B6-0400-42FA-9661-0118DA02BC8C}"/>
              </a:ext>
            </a:extLst>
          </p:cNvPr>
          <p:cNvGrpSpPr/>
          <p:nvPr/>
        </p:nvGrpSpPr>
        <p:grpSpPr>
          <a:xfrm>
            <a:off x="1007479" y="2046695"/>
            <a:ext cx="3224216" cy="926768"/>
            <a:chOff x="7090882" y="1107471"/>
            <a:chExt cx="3169269" cy="849155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A7AA6557-3AEF-4DEC-A69A-18F4E24B5162}"/>
                </a:ext>
              </a:extLst>
            </p:cNvPr>
            <p:cNvSpPr txBox="1"/>
            <p:nvPr/>
          </p:nvSpPr>
          <p:spPr>
            <a:xfrm>
              <a:off x="7090882" y="1167021"/>
              <a:ext cx="3169269" cy="78960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 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瑞士：與歐洲粒子物理中心實驗室合作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CMS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實驗及太空高能粒子偵測器探索宇宙等計畫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xmlns="" id="{454E0EC9-85BD-4A6E-BEEA-AB4367059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616" t="32203" r="19298" b="55896"/>
            <a:stretch/>
          </p:blipFill>
          <p:spPr>
            <a:xfrm>
              <a:off x="7119610" y="1107471"/>
              <a:ext cx="314728" cy="297243"/>
            </a:xfrm>
            <a:prstGeom prst="rect">
              <a:avLst/>
            </a:prstGeom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D2112A70-B3CF-4A07-81F5-FD3A6B26360B}"/>
              </a:ext>
            </a:extLst>
          </p:cNvPr>
          <p:cNvSpPr txBox="1"/>
          <p:nvPr/>
        </p:nvSpPr>
        <p:spPr>
          <a:xfrm>
            <a:off x="3877417" y="5007949"/>
            <a:ext cx="2913611" cy="830997"/>
          </a:xfrm>
          <a:prstGeom prst="rect">
            <a:avLst/>
          </a:prstGeom>
          <a:solidFill>
            <a:schemeClr val="accent4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東南亞：七海計畫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亞洲大氣污染物之整合監測與其對環境及氣候之衝擊研究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71381ACD-6CA6-43C5-8231-A4E72C01001E}"/>
              </a:ext>
            </a:extLst>
          </p:cNvPr>
          <p:cNvGrpSpPr/>
          <p:nvPr/>
        </p:nvGrpSpPr>
        <p:grpSpPr>
          <a:xfrm>
            <a:off x="7049230" y="4208918"/>
            <a:ext cx="2916498" cy="861774"/>
            <a:chOff x="525452" y="3698807"/>
            <a:chExt cx="2719785" cy="78960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6A63A63A-6022-43C6-9523-CAAB5E15FB22}"/>
                </a:ext>
              </a:extLst>
            </p:cNvPr>
            <p:cNvSpPr txBox="1"/>
            <p:nvPr/>
          </p:nvSpPr>
          <p:spPr>
            <a:xfrm>
              <a:off x="744811" y="3698807"/>
              <a:ext cx="2500426" cy="789605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宏都拉斯：森林健康管理決策支援平台建置與能力建構計畫</a:t>
              </a: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895D7A29-DE78-4E50-AE9D-C822B499B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662" t="31800" r="33857" b="61200"/>
            <a:stretch/>
          </p:blipFill>
          <p:spPr>
            <a:xfrm>
              <a:off x="525452" y="3715023"/>
              <a:ext cx="484028" cy="254752"/>
            </a:xfrm>
            <a:prstGeom prst="rect">
              <a:avLst/>
            </a:prstGeom>
          </p:spPr>
        </p:pic>
      </p:grpSp>
      <p:sp>
        <p:nvSpPr>
          <p:cNvPr id="19" name="圖案 18">
            <a:extLst>
              <a:ext uri="{FF2B5EF4-FFF2-40B4-BE49-F238E27FC236}">
                <a16:creationId xmlns:a16="http://schemas.microsoft.com/office/drawing/2014/main" xmlns="" id="{59EC078D-36CF-4D22-9FD8-D5BDE78B2258}"/>
              </a:ext>
            </a:extLst>
          </p:cNvPr>
          <p:cNvSpPr/>
          <p:nvPr/>
        </p:nvSpPr>
        <p:spPr bwMode="auto">
          <a:xfrm rot="10800000">
            <a:off x="3770733" y="3395568"/>
            <a:ext cx="862871" cy="1164908"/>
          </a:xfrm>
          <a:prstGeom prst="swooshArrow">
            <a:avLst>
              <a:gd name="adj1" fmla="val 21450"/>
              <a:gd name="adj2" fmla="val 4101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9472E812-F46D-4E11-B062-C0A7C73A92C3}"/>
              </a:ext>
            </a:extLst>
          </p:cNvPr>
          <p:cNvGrpSpPr/>
          <p:nvPr/>
        </p:nvGrpSpPr>
        <p:grpSpPr>
          <a:xfrm>
            <a:off x="1870133" y="4229368"/>
            <a:ext cx="1900600" cy="596898"/>
            <a:chOff x="1080334" y="4773898"/>
            <a:chExt cx="1772401" cy="546911"/>
          </a:xfrm>
          <a:solidFill>
            <a:schemeClr val="accent3">
              <a:lumMod val="20000"/>
              <a:lumOff val="80000"/>
              <a:alpha val="78000"/>
            </a:schemeClr>
          </a:solidFill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26745DAA-1516-4285-AD9D-22FD4E040A82}"/>
                </a:ext>
              </a:extLst>
            </p:cNvPr>
            <p:cNvSpPr/>
            <p:nvPr/>
          </p:nvSpPr>
          <p:spPr>
            <a:xfrm>
              <a:off x="1293274" y="4785006"/>
              <a:ext cx="1559461" cy="53580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臺菲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臺印國合計畫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xmlns="" id="{F7DC410A-AB89-405A-A0AB-8EEE37E8C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412" t="34600" r="13382" b="54900"/>
            <a:stretch/>
          </p:blipFill>
          <p:spPr>
            <a:xfrm>
              <a:off x="1098419" y="4773898"/>
              <a:ext cx="446450" cy="216024"/>
            </a:xfrm>
            <a:prstGeom prst="rect">
              <a:avLst/>
            </a:prstGeom>
            <a:grpFill/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417588DC-5C97-4D4D-B8F9-3BDBE05A7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0475" t="31800" r="18500" b="57000"/>
            <a:stretch/>
          </p:blipFill>
          <p:spPr>
            <a:xfrm>
              <a:off x="1080334" y="5017632"/>
              <a:ext cx="482619" cy="275782"/>
            </a:xfrm>
            <a:prstGeom prst="rect">
              <a:avLst/>
            </a:prstGeom>
            <a:grpFill/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BEDA0C8F-A6D5-4126-AD7B-57AAE18C3804}"/>
              </a:ext>
            </a:extLst>
          </p:cNvPr>
          <p:cNvGrpSpPr/>
          <p:nvPr/>
        </p:nvGrpSpPr>
        <p:grpSpPr>
          <a:xfrm>
            <a:off x="4531314" y="1185272"/>
            <a:ext cx="2475161" cy="836579"/>
            <a:chOff x="697439" y="2318565"/>
            <a:chExt cx="2347944" cy="766520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AF75D029-C95E-4712-88D2-1C5ED910023E}"/>
                </a:ext>
              </a:extLst>
            </p:cNvPr>
            <p:cNvSpPr txBox="1"/>
            <p:nvPr/>
          </p:nvSpPr>
          <p:spPr>
            <a:xfrm>
              <a:off x="701466" y="2323680"/>
              <a:ext cx="2343917" cy="761405"/>
            </a:xfrm>
            <a:prstGeom prst="rect">
              <a:avLst/>
            </a:prstGeom>
            <a:solidFill>
              <a:schemeClr val="accent4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臺捷、　　臺波、　　    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臺韓、        臺俄、    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臺德等國合計畫</a:t>
              </a:r>
            </a:p>
          </p:txBody>
        </p:sp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xmlns="" id="{FB51264C-795A-4C14-9B29-BFFA38C3D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6143" t="33900" r="25588" b="58400"/>
            <a:stretch/>
          </p:blipFill>
          <p:spPr>
            <a:xfrm>
              <a:off x="697439" y="2326819"/>
              <a:ext cx="420661" cy="220346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xmlns="" id="{B42FF377-165E-4FD5-809E-1A59289D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8425" t="30400" r="40156" b="57000"/>
            <a:stretch/>
          </p:blipFill>
          <p:spPr>
            <a:xfrm>
              <a:off x="1697355" y="2318565"/>
              <a:ext cx="375789" cy="233249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xmlns="" id="{B9F7AFE4-08D3-45DC-B9A7-283AEE4E8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6293" t="32466" r="25439" b="56334"/>
            <a:stretch/>
          </p:blipFill>
          <p:spPr>
            <a:xfrm>
              <a:off x="822200" y="2571368"/>
              <a:ext cx="311256" cy="237147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xmlns="" id="{F005EB5D-3890-43AA-A1CF-061BAABFF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5588" t="49966" r="61419" b="35300"/>
            <a:stretch/>
          </p:blipFill>
          <p:spPr>
            <a:xfrm>
              <a:off x="1678899" y="2564243"/>
              <a:ext cx="365687" cy="233249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C4A92C35-5771-4A76-8B7D-022F7BCA9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90162" t="36485" r="5701" b="59113"/>
            <a:stretch/>
          </p:blipFill>
          <p:spPr>
            <a:xfrm>
              <a:off x="760352" y="2852721"/>
              <a:ext cx="363675" cy="217682"/>
            </a:xfrm>
            <a:prstGeom prst="rect">
              <a:avLst/>
            </a:prstGeom>
          </p:spPr>
        </p:pic>
      </p:grpSp>
      <p:pic>
        <p:nvPicPr>
          <p:cNvPr id="31" name="圖片 28">
            <a:extLst>
              <a:ext uri="{FF2B5EF4-FFF2-40B4-BE49-F238E27FC236}">
                <a16:creationId xmlns:a16="http://schemas.microsoft.com/office/drawing/2014/main" xmlns="" id="{7185E548-AB34-4CAC-B1DD-1CD10A06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025" y="3659551"/>
            <a:ext cx="617707" cy="5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圖案 31">
            <a:extLst>
              <a:ext uri="{FF2B5EF4-FFF2-40B4-BE49-F238E27FC236}">
                <a16:creationId xmlns:a16="http://schemas.microsoft.com/office/drawing/2014/main" xmlns="" id="{1B86F4B5-A99B-4034-B86F-ACABAF421E3A}"/>
              </a:ext>
            </a:extLst>
          </p:cNvPr>
          <p:cNvSpPr/>
          <p:nvPr/>
        </p:nvSpPr>
        <p:spPr bwMode="auto">
          <a:xfrm rot="2781396">
            <a:off x="5059245" y="3296485"/>
            <a:ext cx="2205279" cy="1183983"/>
          </a:xfrm>
          <a:prstGeom prst="swooshArrow">
            <a:avLst>
              <a:gd name="adj1" fmla="val 21450"/>
              <a:gd name="adj2" fmla="val 4101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xmlns="" id="{9FA98A3D-A801-4A26-B647-B4E1AA2F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28" y="204481"/>
            <a:ext cx="11350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跨國大型合作遍佈全球</a:t>
            </a:r>
          </a:p>
        </p:txBody>
      </p:sp>
    </p:spTree>
    <p:extLst>
      <p:ext uri="{BB962C8B-B14F-4D97-AF65-F5344CB8AC3E}">
        <p14:creationId xmlns:p14="http://schemas.microsoft.com/office/powerpoint/2010/main" val="1186130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511</Words>
  <Application>Microsoft Office PowerPoint</Application>
  <PresentationFormat>寬螢幕</PresentationFormat>
  <Paragraphs>92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Arial Unicode MS</vt:lpstr>
      <vt:lpstr>Impact MT Std</vt:lpstr>
      <vt:lpstr>微软雅黑</vt:lpstr>
      <vt:lpstr>宋体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 CHI HUANG</dc:creator>
  <cp:lastModifiedBy>USER</cp:lastModifiedBy>
  <cp:revision>12</cp:revision>
  <dcterms:created xsi:type="dcterms:W3CDTF">2019-04-25T06:53:04Z</dcterms:created>
  <dcterms:modified xsi:type="dcterms:W3CDTF">2019-09-18T03:36:04Z</dcterms:modified>
</cp:coreProperties>
</file>