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1" r:id="rId4"/>
    <p:sldId id="264" r:id="rId5"/>
    <p:sldId id="259" r:id="rId6"/>
    <p:sldId id="257" r:id="rId7"/>
    <p:sldId id="263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  <a:srgbClr val="C7A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989;&#21209;&#24037;&#20316;\01&#26989;&#21209;&#36039;&#26009;&#22846;\18&#39640;&#25945;&#27211;&#25509;&#28145;&#32789;\&#22283;&#38555;&#31478;&#29229;\&#22283;&#38555;&#31478;&#29229;&#31777;&#22577;\99&#23416;&#24180;&#24230;&#25237;&#20837;&#32887;&#22580;&#23601;&#26989;&#34218;&#36039;&#34920;&#296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5"/>
          <c:order val="0"/>
          <c:tx>
            <c:strRef>
              <c:f>'頂大排名_投入職場比率_99 (自評報告書用)'!$B$39</c:f>
              <c:strCache>
                <c:ptCount val="1"/>
                <c:pt idx="0">
                  <c:v>學士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162D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5A-4004-ACC6-0196781EC00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'頂大排名_投入職場比率_99 (自評報告書用)'!$A$40:$A$51</c:f>
              <c:strCache>
                <c:ptCount val="12"/>
                <c:pt idx="0">
                  <c:v>中大</c:v>
                </c:pt>
                <c:pt idx="1">
                  <c:v>交大</c:v>
                </c:pt>
                <c:pt idx="2">
                  <c:v>臺大</c:v>
                </c:pt>
                <c:pt idx="3">
                  <c:v>成大</c:v>
                </c:pt>
                <c:pt idx="4">
                  <c:v>清大</c:v>
                </c:pt>
                <c:pt idx="5">
                  <c:v>臺科大</c:v>
                </c:pt>
                <c:pt idx="6">
                  <c:v>陽明</c:v>
                </c:pt>
                <c:pt idx="7">
                  <c:v>臺師大</c:v>
                </c:pt>
                <c:pt idx="8">
                  <c:v>中山</c:v>
                </c:pt>
                <c:pt idx="9">
                  <c:v>中興</c:v>
                </c:pt>
                <c:pt idx="10">
                  <c:v>政大</c:v>
                </c:pt>
                <c:pt idx="11">
                  <c:v>長庚</c:v>
                </c:pt>
              </c:strCache>
            </c:strRef>
          </c:cat>
          <c:val>
            <c:numRef>
              <c:f>'頂大排名_投入職場比率_99 (自評報告書用)'!$B$40:$B$51</c:f>
              <c:numCache>
                <c:formatCode>0.00_);[Red]\(0.00\)</c:formatCode>
                <c:ptCount val="12"/>
                <c:pt idx="0">
                  <c:v>86.64</c:v>
                </c:pt>
                <c:pt idx="1">
                  <c:v>80.709999999999994</c:v>
                </c:pt>
                <c:pt idx="2">
                  <c:v>83.85</c:v>
                </c:pt>
                <c:pt idx="3">
                  <c:v>82.77</c:v>
                </c:pt>
                <c:pt idx="4">
                  <c:v>80.72</c:v>
                </c:pt>
                <c:pt idx="5">
                  <c:v>80.87</c:v>
                </c:pt>
                <c:pt idx="6">
                  <c:v>84.89</c:v>
                </c:pt>
                <c:pt idx="7">
                  <c:v>81.69</c:v>
                </c:pt>
                <c:pt idx="8">
                  <c:v>82.81</c:v>
                </c:pt>
                <c:pt idx="9">
                  <c:v>83.19</c:v>
                </c:pt>
                <c:pt idx="10">
                  <c:v>83.31</c:v>
                </c:pt>
                <c:pt idx="11">
                  <c:v>89.51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5A-4004-ACC6-0196781EC0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8758128"/>
        <c:axId val="168758688"/>
      </c:barChart>
      <c:catAx>
        <c:axId val="168758128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txPr>
          <a:bodyPr rot="0" vert="eaVert"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168758688"/>
        <c:crosses val="autoZero"/>
        <c:auto val="1"/>
        <c:lblAlgn val="ctr"/>
        <c:lblOffset val="100"/>
        <c:tickLblSkip val="1"/>
        <c:noMultiLvlLbl val="0"/>
      </c:catAx>
      <c:valAx>
        <c:axId val="168758688"/>
        <c:scaling>
          <c:orientation val="minMax"/>
          <c:max val="92"/>
          <c:min val="76"/>
        </c:scaling>
        <c:delete val="1"/>
        <c:axPos val="l"/>
        <c:numFmt formatCode="0.00_);[Red]\(0.00\)" sourceLinked="1"/>
        <c:majorTickMark val="none"/>
        <c:minorTickMark val="none"/>
        <c:tickLblPos val="nextTo"/>
        <c:crossAx val="168758128"/>
        <c:crosses val="autoZero"/>
        <c:crossBetween val="between"/>
        <c:majorUnit val="2"/>
        <c:minorUnit val="0.4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08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18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7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7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28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56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80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0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FE71-8EDE-4A1D-959B-936DFAA60450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3AA1-11AE-4D7C-B5F7-1ED4039A1C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5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898FE71-8EDE-4A1D-959B-936DFAA60450}" type="datetimeFigureOut">
              <a:rPr lang="zh-TW" altLang="en-US" smtClean="0"/>
              <a:pPr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6A43AA1-11AE-4D7C-B5F7-1ED4039A1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8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>
            <a:extLst>
              <a:ext uri="{FF2B5EF4-FFF2-40B4-BE49-F238E27FC236}">
                <a16:creationId xmlns:a16="http://schemas.microsoft.com/office/drawing/2014/main" xmlns="" id="{DC09E6BE-CBC3-4AE6-9BB5-AA6CF4BF1EEB}"/>
              </a:ext>
            </a:extLst>
          </p:cNvPr>
          <p:cNvGrpSpPr/>
          <p:nvPr/>
        </p:nvGrpSpPr>
        <p:grpSpPr>
          <a:xfrm>
            <a:off x="-181429" y="2054215"/>
            <a:ext cx="9506857" cy="2901832"/>
            <a:chOff x="2434254" y="1417762"/>
            <a:chExt cx="7378700" cy="2252243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xmlns="" id="{4F9A13B4-CBFA-43AF-AA3A-235E31FAA705}"/>
                </a:ext>
              </a:extLst>
            </p:cNvPr>
            <p:cNvSpPr txBox="1">
              <a:spLocks/>
            </p:cNvSpPr>
            <p:nvPr/>
          </p:nvSpPr>
          <p:spPr>
            <a:xfrm>
              <a:off x="3625850" y="2038350"/>
              <a:ext cx="4932363" cy="300038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200000"/>
                </a:lnSpc>
                <a:defRPr/>
              </a:pPr>
              <a:r>
                <a:rPr lang="zh-TW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以筆墨紙硯為概念進行延伸</a:t>
              </a:r>
              <a:endParaRPr lang="en-US" altLang="zh-TW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altLang="zh-TW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TW" altLang="en-US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內圖文均可自行修正或移動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xmlns="" id="{266BB4B6-2354-49E0-95F2-AA3855A8AAE5}"/>
                </a:ext>
              </a:extLst>
            </p:cNvPr>
            <p:cNvSpPr txBox="1">
              <a:spLocks/>
            </p:cNvSpPr>
            <p:nvPr/>
          </p:nvSpPr>
          <p:spPr>
            <a:xfrm>
              <a:off x="2434254" y="2825750"/>
              <a:ext cx="7378700" cy="844255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0" hangingPunct="0">
                <a:spcBef>
                  <a:spcPts val="1200"/>
                </a:spcBef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xmlns="" id="{33363F4E-E5ED-4958-921D-8C0E4A2535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06466" y="1417762"/>
              <a:ext cx="3383973" cy="50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0504" rIns="0" bIns="40504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  <a:defRPr/>
              </a:pPr>
              <a:r>
                <a:rPr lang="zh-TW" altLang="en-US" sz="40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設計理念</a:t>
              </a:r>
              <a:endParaRPr lang="en-US" sz="4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7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2D8590B-FAAC-415E-9C90-E46D08D05529}"/>
              </a:ext>
            </a:extLst>
          </p:cNvPr>
          <p:cNvSpPr/>
          <p:nvPr/>
        </p:nvSpPr>
        <p:spPr>
          <a:xfrm>
            <a:off x="0" y="5522226"/>
            <a:ext cx="9217891" cy="1485256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B3831EEB-0864-46E7-9F08-FA1E72182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415" y="676992"/>
            <a:ext cx="6333204" cy="2708469"/>
          </a:xfrm>
        </p:spPr>
        <p:txBody>
          <a:bodyPr>
            <a:normAutofit/>
          </a:bodyPr>
          <a:lstStyle/>
          <a:p>
            <a:r>
              <a:rPr lang="zh-TW" altLang="en-US" sz="4400" b="1" spc="600" dirty="0">
                <a:solidFill>
                  <a:schemeClr val="bg2">
                    <a:lumMod val="25000"/>
                  </a:schemeClr>
                </a:solidFill>
              </a:rPr>
              <a:t>學術領航．躍升國際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A0AFCB32-2CE0-4CFD-A763-ACF17AB87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416" y="3613366"/>
            <a:ext cx="6333203" cy="187828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</a:rPr>
              <a:t>報告者人名</a:t>
            </a:r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xmlns="" id="{83492CE5-6A4C-4BB5-8E13-4CD88DF7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32861" y="3933263"/>
            <a:ext cx="3497446" cy="3177926"/>
          </a:xfrm>
          <a:prstGeom prst="rect">
            <a:avLst/>
          </a:prstGeom>
        </p:spPr>
      </p:pic>
      <p:pic>
        <p:nvPicPr>
          <p:cNvPr id="2" name="圖形 1">
            <a:extLst>
              <a:ext uri="{FF2B5EF4-FFF2-40B4-BE49-F238E27FC236}">
                <a16:creationId xmlns:a16="http://schemas.microsoft.com/office/drawing/2014/main" xmlns="" id="{0257CE3C-EC89-4202-B22F-9D0F75698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06341" y="1248696"/>
            <a:ext cx="3131317" cy="711663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xmlns="" id="{A6D93290-D797-490A-8F12-39AFFFE9A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3236"/>
          <a:stretch/>
        </p:blipFill>
        <p:spPr>
          <a:xfrm>
            <a:off x="2987867" y="5735512"/>
            <a:ext cx="3848288" cy="10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76ACD48-0A15-4083-8798-0516E0DE216D}"/>
              </a:ext>
            </a:extLst>
          </p:cNvPr>
          <p:cNvSpPr/>
          <p:nvPr/>
        </p:nvSpPr>
        <p:spPr>
          <a:xfrm>
            <a:off x="0" y="767880"/>
            <a:ext cx="9144000" cy="3653232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xmlns="" id="{53DB097F-B8A0-49D7-980A-00ACA97E8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2102"/>
          <a:stretch/>
        </p:blipFill>
        <p:spPr>
          <a:xfrm>
            <a:off x="2122044" y="1861617"/>
            <a:ext cx="4899910" cy="136561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78A7D16-129E-4227-8E74-FDF74ACA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9008"/>
            <a:ext cx="9144001" cy="262370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spc="600" dirty="0">
                <a:solidFill>
                  <a:schemeClr val="bg1"/>
                </a:solidFill>
              </a:rPr>
              <a:t>第一章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B2EDD3B-7ECD-48DF-81E6-48AC76CA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589933"/>
            <a:ext cx="9144001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spc="3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Arial" panose="020B0604020202020204" pitchFamily="34" charset="0"/>
              </a:rPr>
              <a:t>校務概況</a:t>
            </a:r>
          </a:p>
          <a:p>
            <a:pPr algn="ctr"/>
            <a:endParaRPr lang="zh-TW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xmlns="" id="{FC674769-4FC2-4733-BFD5-606D4D8F5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4238" y="357669"/>
            <a:ext cx="14668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形 15">
            <a:extLst>
              <a:ext uri="{FF2B5EF4-FFF2-40B4-BE49-F238E27FC236}">
                <a16:creationId xmlns:a16="http://schemas.microsoft.com/office/drawing/2014/main" xmlns="" id="{91475640-F607-48AB-9682-90403A20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2321"/>
          <a:stretch/>
        </p:blipFill>
        <p:spPr>
          <a:xfrm>
            <a:off x="396192" y="4287183"/>
            <a:ext cx="3643355" cy="89324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4B853EC6-C2B3-45D0-B9E2-A101F1C8B1DF}"/>
              </a:ext>
            </a:extLst>
          </p:cNvPr>
          <p:cNvGrpSpPr/>
          <p:nvPr/>
        </p:nvGrpSpPr>
        <p:grpSpPr>
          <a:xfrm>
            <a:off x="4885945" y="859791"/>
            <a:ext cx="3669237" cy="5333237"/>
            <a:chOff x="7397496" y="768350"/>
            <a:chExt cx="2535381" cy="3685177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BA8FB9D6-D69B-4046-8CD5-440A6433FD04}"/>
                </a:ext>
              </a:extLst>
            </p:cNvPr>
            <p:cNvSpPr txBox="1"/>
            <p:nvPr/>
          </p:nvSpPr>
          <p:spPr>
            <a:xfrm>
              <a:off x="7901552" y="807171"/>
              <a:ext cx="2031325" cy="23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按一下此處添加標題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xmlns="" id="{A4B80BE2-E4E8-4A55-B0F6-9D0E215D03FF}"/>
                </a:ext>
              </a:extLst>
            </p:cNvPr>
            <p:cNvSpPr txBox="1"/>
            <p:nvPr/>
          </p:nvSpPr>
          <p:spPr>
            <a:xfrm>
              <a:off x="7901552" y="1622511"/>
              <a:ext cx="2031325" cy="23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按一下此處添加標題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AF964E78-CCCB-4A1B-830A-B574CB5646BA}"/>
                </a:ext>
              </a:extLst>
            </p:cNvPr>
            <p:cNvSpPr txBox="1"/>
            <p:nvPr/>
          </p:nvSpPr>
          <p:spPr>
            <a:xfrm>
              <a:off x="7901552" y="2453093"/>
              <a:ext cx="2031325" cy="23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按一下此處添加標題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400DE703-06B5-4E15-A65C-2CB14C6B8567}"/>
                </a:ext>
              </a:extLst>
            </p:cNvPr>
            <p:cNvSpPr txBox="1"/>
            <p:nvPr/>
          </p:nvSpPr>
          <p:spPr>
            <a:xfrm>
              <a:off x="7901552" y="3268431"/>
              <a:ext cx="2031325" cy="23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按一下此處添加標題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F887584E-3006-4F6C-95A6-6ABA6789CCA7}"/>
                </a:ext>
              </a:extLst>
            </p:cNvPr>
            <p:cNvSpPr txBox="1"/>
            <p:nvPr/>
          </p:nvSpPr>
          <p:spPr>
            <a:xfrm>
              <a:off x="7901552" y="4076151"/>
              <a:ext cx="2031325" cy="23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按一下此處添加標題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86BFE17F-14FB-430C-8EBB-C5997B5ED1E4}"/>
                </a:ext>
              </a:extLst>
            </p:cNvPr>
            <p:cNvSpPr txBox="1"/>
            <p:nvPr/>
          </p:nvSpPr>
          <p:spPr>
            <a:xfrm>
              <a:off x="7397496" y="76835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xmlns="" id="{AEF9DA6A-44FB-4C06-8C35-AF74ADD88DC3}"/>
                </a:ext>
              </a:extLst>
            </p:cNvPr>
            <p:cNvSpPr txBox="1"/>
            <p:nvPr/>
          </p:nvSpPr>
          <p:spPr>
            <a:xfrm>
              <a:off x="7397496" y="158369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xmlns="" id="{B182AD53-4C50-4FC7-8DFE-C2659B14932A}"/>
                </a:ext>
              </a:extLst>
            </p:cNvPr>
            <p:cNvSpPr txBox="1"/>
            <p:nvPr/>
          </p:nvSpPr>
          <p:spPr>
            <a:xfrm>
              <a:off x="7397496" y="2414271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xmlns="" id="{CEBCEC2B-934E-4804-815D-7A4386D66E6F}"/>
                </a:ext>
              </a:extLst>
            </p:cNvPr>
            <p:cNvSpPr txBox="1"/>
            <p:nvPr/>
          </p:nvSpPr>
          <p:spPr>
            <a:xfrm>
              <a:off x="7397496" y="322961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04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5A20E94A-682B-4A09-9C52-9DD681364063}"/>
                </a:ext>
              </a:extLst>
            </p:cNvPr>
            <p:cNvSpPr txBox="1"/>
            <p:nvPr/>
          </p:nvSpPr>
          <p:spPr>
            <a:xfrm>
              <a:off x="7397496" y="4037330"/>
              <a:ext cx="432882" cy="416197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05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5" name="圖形 14">
            <a:extLst>
              <a:ext uri="{FF2B5EF4-FFF2-40B4-BE49-F238E27FC236}">
                <a16:creationId xmlns:a16="http://schemas.microsoft.com/office/drawing/2014/main" xmlns="" id="{217E5C38-CBB6-4ECD-A2E5-8EE408DA5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24" y="1210654"/>
            <a:ext cx="3982232" cy="36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DD7AF2A-B59C-4B40-B4C0-A1A047712793}"/>
              </a:ext>
            </a:extLst>
          </p:cNvPr>
          <p:cNvSpPr/>
          <p:nvPr/>
        </p:nvSpPr>
        <p:spPr>
          <a:xfrm>
            <a:off x="0" y="398364"/>
            <a:ext cx="9144000" cy="745273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0A80D22-7025-4879-A50C-46E4B274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8" y="1557770"/>
            <a:ext cx="781396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校地面積：</a:t>
            </a:r>
            <a:r>
              <a:rPr lang="en-US" altLang="zh-TW" sz="2000" dirty="0">
                <a:cs typeface="Times New Roman" panose="02020603050405020304" pitchFamily="18" charset="0"/>
              </a:rPr>
              <a:t>62</a:t>
            </a:r>
            <a:r>
              <a:rPr lang="zh-TW" altLang="en-US" sz="2000" dirty="0">
                <a:cs typeface="Times New Roman" panose="02020603050405020304" pitchFamily="18" charset="0"/>
              </a:rPr>
              <a:t>公頃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行政：</a:t>
            </a:r>
            <a:r>
              <a:rPr lang="en-US" altLang="zh-TW" sz="2000" dirty="0">
                <a:cs typeface="Times New Roman" panose="02020603050405020304" pitchFamily="18" charset="0"/>
              </a:rPr>
              <a:t>5</a:t>
            </a:r>
            <a:r>
              <a:rPr lang="zh-TW" altLang="en-US" sz="2000" dirty="0">
                <a:cs typeface="Times New Roman" panose="02020603050405020304" pitchFamily="18" charset="0"/>
              </a:rPr>
              <a:t>處、</a:t>
            </a:r>
            <a:r>
              <a:rPr lang="en-US" altLang="zh-TW" sz="2000" dirty="0"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cs typeface="Times New Roman" panose="02020603050405020304" pitchFamily="18" charset="0"/>
              </a:rPr>
              <a:t>室、電算中心、環安中心、圖書館、</a:t>
            </a:r>
            <a:r>
              <a:rPr lang="en-US" altLang="zh-TW" sz="2000" dirty="0"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cs typeface="Times New Roman" panose="02020603050405020304" pitchFamily="18" charset="0"/>
              </a:rPr>
              <a:t>常設性任務編組</a:t>
            </a:r>
            <a:r>
              <a:rPr lang="en-US" altLang="zh-TW" sz="2000" dirty="0"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cs typeface="Times New Roman" panose="02020603050405020304" pitchFamily="18" charset="0"/>
              </a:rPr>
              <a:t>稽核室、校務研究辦公室、社會責任辦公室</a:t>
            </a:r>
            <a:r>
              <a:rPr lang="en-US" altLang="zh-TW" sz="2000" dirty="0"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教學：</a:t>
            </a:r>
            <a:r>
              <a:rPr lang="en-US" altLang="zh-TW" sz="2000" dirty="0">
                <a:cs typeface="Times New Roman" panose="02020603050405020304" pitchFamily="18" charset="0"/>
              </a:rPr>
              <a:t>8</a:t>
            </a:r>
            <a:r>
              <a:rPr lang="zh-TW" altLang="en-US" sz="2000" dirty="0">
                <a:cs typeface="Times New Roman" panose="02020603050405020304" pitchFamily="18" charset="0"/>
              </a:rPr>
              <a:t>學院、</a:t>
            </a:r>
            <a:r>
              <a:rPr lang="en-US" altLang="zh-TW" sz="2000" dirty="0">
                <a:cs typeface="Times New Roman" panose="02020603050405020304" pitchFamily="18" charset="0"/>
              </a:rPr>
              <a:t>23</a:t>
            </a:r>
            <a:r>
              <a:rPr lang="zh-TW" altLang="en-US" sz="2000" dirty="0">
                <a:cs typeface="Times New Roman" panose="02020603050405020304" pitchFamily="18" charset="0"/>
              </a:rPr>
              <a:t>學系、</a:t>
            </a:r>
            <a:r>
              <a:rPr lang="en-US" altLang="zh-TW" sz="2000" dirty="0">
                <a:cs typeface="Times New Roman" panose="02020603050405020304" pitchFamily="18" charset="0"/>
              </a:rPr>
              <a:t>20</a:t>
            </a:r>
            <a:r>
              <a:rPr lang="zh-TW" altLang="en-US" sz="2000" dirty="0">
                <a:cs typeface="Times New Roman" panose="02020603050405020304" pitchFamily="18" charset="0"/>
              </a:rPr>
              <a:t>個獨立研究所、</a:t>
            </a:r>
            <a:r>
              <a:rPr lang="en-US" altLang="zh-TW" sz="2000" dirty="0"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cs typeface="Times New Roman" panose="02020603050405020304" pitchFamily="18" charset="0"/>
              </a:rPr>
              <a:t>學士班、</a:t>
            </a:r>
            <a:r>
              <a:rPr lang="en-US" altLang="zh-TW" sz="2000" dirty="0">
                <a:cs typeface="Times New Roman" panose="02020603050405020304" pitchFamily="18" charset="0"/>
              </a:rPr>
              <a:t>6</a:t>
            </a:r>
            <a:r>
              <a:rPr lang="zh-TW" altLang="en-US" sz="2000" dirty="0">
                <a:cs typeface="Times New Roman" panose="02020603050405020304" pitchFamily="18" charset="0"/>
              </a:rPr>
              <a:t>個碩士學位學程、</a:t>
            </a:r>
            <a:r>
              <a:rPr lang="en-US" altLang="zh-TW" sz="2000" dirty="0"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cs typeface="Times New Roman" panose="02020603050405020304" pitchFamily="18" charset="0"/>
              </a:rPr>
              <a:t>個博士學位學程、總教學中心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研究：</a:t>
            </a:r>
            <a:r>
              <a:rPr lang="en-US" altLang="zh-TW" sz="2000" dirty="0">
                <a:cs typeface="Times New Roman" panose="02020603050405020304" pitchFamily="18" charset="0"/>
              </a:rPr>
              <a:t>8</a:t>
            </a:r>
            <a:r>
              <a:rPr lang="zh-TW" altLang="en-US" sz="2000" dirty="0">
                <a:cs typeface="Times New Roman" panose="02020603050405020304" pitchFamily="18" charset="0"/>
              </a:rPr>
              <a:t>個校屬研究中心及</a:t>
            </a:r>
            <a:r>
              <a:rPr lang="en-US" altLang="zh-TW" sz="2000" dirty="0"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cs typeface="Times New Roman" panose="02020603050405020304" pitchFamily="18" charset="0"/>
              </a:rPr>
              <a:t>個聯合研究中心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附屬單位：國立中央大學附屬中壢高級中學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學生人數：</a:t>
            </a:r>
            <a:r>
              <a:rPr lang="en-US" altLang="zh-TW" sz="2000" dirty="0">
                <a:cs typeface="Times New Roman" panose="02020603050405020304" pitchFamily="18" charset="0"/>
              </a:rPr>
              <a:t>11,924</a:t>
            </a:r>
            <a:r>
              <a:rPr lang="zh-TW" altLang="en-US" sz="2000" dirty="0">
                <a:cs typeface="Times New Roman" panose="02020603050405020304" pitchFamily="18" charset="0"/>
              </a:rPr>
              <a:t>人</a:t>
            </a:r>
            <a:r>
              <a:rPr lang="en-US" altLang="zh-TW" sz="2000" dirty="0"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cs typeface="Times New Roman" panose="02020603050405020304" pitchFamily="18" charset="0"/>
              </a:rPr>
              <a:t>研究生</a:t>
            </a:r>
            <a:r>
              <a:rPr lang="en-US" altLang="zh-TW" sz="2000" dirty="0"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cs typeface="Times New Roman" panose="02020603050405020304" pitchFamily="18" charset="0"/>
              </a:rPr>
              <a:t>大學部</a:t>
            </a:r>
            <a:r>
              <a:rPr lang="en-US" altLang="zh-TW" sz="2000" dirty="0">
                <a:cs typeface="Times New Roman" panose="02020603050405020304" pitchFamily="18" charset="0"/>
              </a:rPr>
              <a:t>=49:51)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教研人數：</a:t>
            </a:r>
            <a:r>
              <a:rPr lang="en-US" altLang="zh-TW" sz="2000" dirty="0">
                <a:cs typeface="Times New Roman" panose="02020603050405020304" pitchFamily="18" charset="0"/>
              </a:rPr>
              <a:t>775</a:t>
            </a:r>
            <a:r>
              <a:rPr lang="zh-TW" altLang="en-US" sz="2000" dirty="0">
                <a:cs typeface="Times New Roman" panose="02020603050405020304" pitchFamily="18" charset="0"/>
              </a:rPr>
              <a:t>人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sz="2000" dirty="0">
                <a:cs typeface="Times New Roman" panose="02020603050405020304" pitchFamily="18" charset="0"/>
              </a:rPr>
              <a:t>行政人員：</a:t>
            </a:r>
            <a:r>
              <a:rPr lang="en-US" altLang="zh-TW" sz="2000" dirty="0">
                <a:cs typeface="Times New Roman" panose="02020603050405020304" pitchFamily="18" charset="0"/>
              </a:rPr>
              <a:t>364</a:t>
            </a:r>
            <a:r>
              <a:rPr lang="zh-TW" altLang="en-US" sz="2000" dirty="0">
                <a:cs typeface="Times New Roman" panose="02020603050405020304" pitchFamily="18" charset="0"/>
              </a:rPr>
              <a:t>人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zh-TW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0624A9A-CF9E-43B9-B371-C2C94AA163ED}"/>
              </a:ext>
            </a:extLst>
          </p:cNvPr>
          <p:cNvSpPr/>
          <p:nvPr/>
        </p:nvSpPr>
        <p:spPr>
          <a:xfrm>
            <a:off x="399621" y="504615"/>
            <a:ext cx="8715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rgbClr val="7030A0"/>
              </a:buClr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校務基本資料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1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6BF7241-61E6-466A-A2A6-5165305685E7}"/>
              </a:ext>
            </a:extLst>
          </p:cNvPr>
          <p:cNvSpPr/>
          <p:nvPr/>
        </p:nvSpPr>
        <p:spPr>
          <a:xfrm>
            <a:off x="0" y="25746"/>
            <a:ext cx="3075709" cy="6781734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7A7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5297C8F-5E80-4DE6-A64B-76F968EDD08E}"/>
              </a:ext>
            </a:extLst>
          </p:cNvPr>
          <p:cNvSpPr/>
          <p:nvPr/>
        </p:nvSpPr>
        <p:spPr>
          <a:xfrm>
            <a:off x="3075709" y="4349618"/>
            <a:ext cx="5657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spc="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本校</a:t>
            </a:r>
            <a:r>
              <a:rPr lang="zh-TW" altLang="en-US" sz="2800" b="1" spc="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連續</a:t>
            </a:r>
            <a:r>
              <a:rPr lang="en-US" altLang="zh-TW" sz="2800" b="1" spc="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800" b="1" spc="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年全國第</a:t>
            </a:r>
            <a:r>
              <a:rPr lang="en-US" altLang="zh-TW" sz="5400" b="1" spc="600" dirty="0">
                <a:solidFill>
                  <a:schemeClr val="accent4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b="1" spc="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endParaRPr lang="zh-TW" altLang="en-US" sz="2800" spc="600" dirty="0">
              <a:ea typeface="微軟正黑體" panose="020B0604030504040204" pitchFamily="34" charset="-12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35860F6-42E3-479A-AA01-CCC8D3B5F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11776" r="55246" b="82789"/>
          <a:stretch/>
        </p:blipFill>
        <p:spPr bwMode="auto">
          <a:xfrm>
            <a:off x="3495078" y="5885489"/>
            <a:ext cx="1876456" cy="28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DBFAC24-D9AC-48AB-83F6-5034A590F167}"/>
              </a:ext>
            </a:extLst>
          </p:cNvPr>
          <p:cNvSpPr/>
          <p:nvPr/>
        </p:nvSpPr>
        <p:spPr>
          <a:xfrm>
            <a:off x="3486594" y="61959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資料來源：</a:t>
            </a:r>
            <a:endParaRPr lang="zh-TW" altLang="en-US" sz="1200" dirty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200" dirty="0"/>
              <a:t>https://www.usnews.com/education/best-global-universities/taiwan</a:t>
            </a:r>
            <a:endParaRPr lang="zh-TW" altLang="en-US" sz="1200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xmlns="" id="{82166F31-BEC1-4B82-B3CD-04A3C54C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80791"/>
              </p:ext>
            </p:extLst>
          </p:nvPr>
        </p:nvGraphicFramePr>
        <p:xfrm>
          <a:off x="3326605" y="2282696"/>
          <a:ext cx="5326814" cy="219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5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7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88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69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6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1532">
                <a:tc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台大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清大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成大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中大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交大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陽明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台科</a:t>
                      </a:r>
                    </a:p>
                  </a:txBody>
                  <a:tcPr marL="69810" marR="69810" marT="34905" marB="34905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2019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174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341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545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572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627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788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698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9887685"/>
                  </a:ext>
                </a:extLst>
              </a:tr>
              <a:tr h="34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2018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166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370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519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529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573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756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704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4179353"/>
                  </a:ext>
                </a:extLst>
              </a:tr>
              <a:tr h="34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2017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144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340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444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456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663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730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691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2016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128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301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399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427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434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689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711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2015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105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282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324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365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369</a:t>
                      </a:r>
                      <a:endParaRPr kumimoji="0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9796" marR="69796" marT="34914" marB="349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9117866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BA99B2F-C01D-4854-9343-B38456CE2023}"/>
              </a:ext>
            </a:extLst>
          </p:cNvPr>
          <p:cNvSpPr/>
          <p:nvPr/>
        </p:nvSpPr>
        <p:spPr>
          <a:xfrm>
            <a:off x="3326605" y="1139087"/>
            <a:ext cx="5326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cs typeface="Times New Roman" panose="02020603050405020304" pitchFamily="18" charset="0"/>
              </a:rPr>
              <a:t>U.S. News &amp;</a:t>
            </a:r>
            <a:r>
              <a:rPr lang="zh-TW" altLang="en-US" sz="2000" dirty="0"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cs typeface="Times New Roman" panose="02020603050405020304" pitchFamily="18" charset="0"/>
              </a:rPr>
              <a:t>World Report </a:t>
            </a:r>
          </a:p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Best Global Universities Rankings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9E2C74C1-CEB8-4DD4-BE3A-C2A0CF96E238}"/>
              </a:ext>
            </a:extLst>
          </p:cNvPr>
          <p:cNvGrpSpPr/>
          <p:nvPr/>
        </p:nvGrpSpPr>
        <p:grpSpPr>
          <a:xfrm>
            <a:off x="327758" y="2052110"/>
            <a:ext cx="4336026" cy="1569660"/>
            <a:chOff x="923368" y="2761765"/>
            <a:chExt cx="4336026" cy="1569660"/>
          </a:xfrm>
        </p:grpSpPr>
        <p:sp>
          <p:nvSpPr>
            <p:cNvPr id="9" name="文本框 16">
              <a:extLst>
                <a:ext uri="{FF2B5EF4-FFF2-40B4-BE49-F238E27FC236}">
                  <a16:creationId xmlns:a16="http://schemas.microsoft.com/office/drawing/2014/main" xmlns="" id="{1B31A35E-0F99-438B-BBE7-B15048746CCD}"/>
                </a:ext>
              </a:extLst>
            </p:cNvPr>
            <p:cNvSpPr txBox="1"/>
            <p:nvPr/>
          </p:nvSpPr>
          <p:spPr>
            <a:xfrm>
              <a:off x="923368" y="3053776"/>
              <a:ext cx="4336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spc="3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全球最佳大學</a:t>
              </a:r>
              <a:r>
                <a:rPr lang="en-US" altLang="zh-TW" sz="2000" b="1" spc="3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en-US" altLang="zh-TW" sz="6600" b="1" i="1" spc="300" dirty="0">
                <a:solidFill>
                  <a:schemeClr val="bg1"/>
                </a:solidFill>
              </a:endParaRPr>
            </a:p>
            <a:p>
              <a:r>
                <a:rPr lang="en-US" altLang="zh-TW" sz="2800" b="1" dirty="0">
                  <a:solidFill>
                    <a:schemeClr val="bg1"/>
                  </a:solidFill>
                </a:rPr>
                <a:t>IN TAIWAN</a:t>
              </a:r>
              <a:endPara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C9C86369-D0FA-4A8C-B9D6-4E1D4DC4FC1B}"/>
                </a:ext>
              </a:extLst>
            </p:cNvPr>
            <p:cNvSpPr/>
            <p:nvPr/>
          </p:nvSpPr>
          <p:spPr>
            <a:xfrm>
              <a:off x="1748405" y="3746650"/>
              <a:ext cx="9879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b="1" i="1" spc="300" dirty="0">
                  <a:solidFill>
                    <a:schemeClr val="bg1"/>
                  </a:solidFill>
                </a:rPr>
                <a:t>TOP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73B16EE7-45C4-424C-8FDD-CF5E0788E63B}"/>
                </a:ext>
              </a:extLst>
            </p:cNvPr>
            <p:cNvSpPr/>
            <p:nvPr/>
          </p:nvSpPr>
          <p:spPr>
            <a:xfrm>
              <a:off x="2704591" y="2761765"/>
              <a:ext cx="88517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9600" b="1" i="1" spc="600" dirty="0">
                  <a:solidFill>
                    <a:schemeClr val="bg1"/>
                  </a:solidFill>
                </a:rPr>
                <a:t>4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9A05CACF-1E5A-46D5-B3A5-4A84AA3BA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25710" r="19377" b="8570"/>
          <a:stretch/>
        </p:blipFill>
        <p:spPr>
          <a:xfrm>
            <a:off x="0" y="0"/>
            <a:ext cx="3075709" cy="21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C4A47FA-9E12-4E3F-8056-13EA035AF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t="25067" r="640" b="29154"/>
          <a:stretch/>
        </p:blipFill>
        <p:spPr>
          <a:xfrm>
            <a:off x="0" y="362"/>
            <a:ext cx="9144000" cy="2132404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362A26F3-5696-4C1D-BAF8-F19BC5C97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3950"/>
              </p:ext>
            </p:extLst>
          </p:nvPr>
        </p:nvGraphicFramePr>
        <p:xfrm>
          <a:off x="746948" y="3185086"/>
          <a:ext cx="7650106" cy="10319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6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xmlns="" val="2494819386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xmlns="" val="2412064586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9057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台大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300" kern="1200" dirty="0"/>
                        <a:t>中大</a:t>
                      </a:r>
                      <a:endParaRPr lang="zh-TW" altLang="en-US" sz="2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交大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中山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清大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成大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80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TW" sz="1800" dirty="0"/>
                        <a:t>2017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Ranking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169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300" kern="1200" dirty="0"/>
                        <a:t>333</a:t>
                      </a:r>
                      <a:endParaRPr lang="zh-TW" altLang="en-US" sz="2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352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508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527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529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D15EF17-2AE1-4062-B31B-7CD10DAF7F29}"/>
              </a:ext>
            </a:extLst>
          </p:cNvPr>
          <p:cNvSpPr/>
          <p:nvPr/>
        </p:nvSpPr>
        <p:spPr>
          <a:xfrm>
            <a:off x="621294" y="2576774"/>
            <a:ext cx="8715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2017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scholar citations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AB4BE2B6-08FC-4B35-B5E7-90588D6B6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76713"/>
              </p:ext>
            </p:extLst>
          </p:nvPr>
        </p:nvGraphicFramePr>
        <p:xfrm>
          <a:off x="746948" y="4625244"/>
          <a:ext cx="7650103" cy="10319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69641">
                  <a:extLst>
                    <a:ext uri="{9D8B030D-6E8A-4147-A177-3AD203B41FA5}">
                      <a16:colId xmlns:a16="http://schemas.microsoft.com/office/drawing/2014/main" xmlns="" val="3370447531"/>
                    </a:ext>
                  </a:extLst>
                </a:gridCol>
                <a:gridCol w="1080077">
                  <a:extLst>
                    <a:ext uri="{9D8B030D-6E8A-4147-A177-3AD203B41FA5}">
                      <a16:colId xmlns:a16="http://schemas.microsoft.com/office/drawing/2014/main" xmlns="" val="4199474959"/>
                    </a:ext>
                  </a:extLst>
                </a:gridCol>
                <a:gridCol w="1080077">
                  <a:extLst>
                    <a:ext uri="{9D8B030D-6E8A-4147-A177-3AD203B41FA5}">
                      <a16:colId xmlns:a16="http://schemas.microsoft.com/office/drawing/2014/main" xmlns="" val="2886447557"/>
                    </a:ext>
                  </a:extLst>
                </a:gridCol>
                <a:gridCol w="1080077">
                  <a:extLst>
                    <a:ext uri="{9D8B030D-6E8A-4147-A177-3AD203B41FA5}">
                      <a16:colId xmlns:a16="http://schemas.microsoft.com/office/drawing/2014/main" xmlns="" val="35475463"/>
                    </a:ext>
                  </a:extLst>
                </a:gridCol>
                <a:gridCol w="1080077">
                  <a:extLst>
                    <a:ext uri="{9D8B030D-6E8A-4147-A177-3AD203B41FA5}">
                      <a16:colId xmlns:a16="http://schemas.microsoft.com/office/drawing/2014/main" xmlns="" val="3562939655"/>
                    </a:ext>
                  </a:extLst>
                </a:gridCol>
                <a:gridCol w="1080077">
                  <a:extLst>
                    <a:ext uri="{9D8B030D-6E8A-4147-A177-3AD203B41FA5}">
                      <a16:colId xmlns:a16="http://schemas.microsoft.com/office/drawing/2014/main" xmlns="" val="1944607839"/>
                    </a:ext>
                  </a:extLst>
                </a:gridCol>
                <a:gridCol w="1080077">
                  <a:extLst>
                    <a:ext uri="{9D8B030D-6E8A-4147-A177-3AD203B41FA5}">
                      <a16:colId xmlns:a16="http://schemas.microsoft.com/office/drawing/2014/main" xmlns="" val="66078047"/>
                    </a:ext>
                  </a:extLst>
                </a:gridCol>
              </a:tblGrid>
              <a:tr h="43905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台大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交大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300" kern="1200" dirty="0"/>
                        <a:t>中大</a:t>
                      </a:r>
                      <a:endParaRPr lang="zh-TW" altLang="en-US" sz="2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清大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成大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中山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extLst>
                  <a:ext uri="{0D108BD9-81ED-4DB2-BD59-A6C34878D82A}">
                    <a16:rowId xmlns:a16="http://schemas.microsoft.com/office/drawing/2014/main" xmlns="" val="202137465"/>
                  </a:ext>
                </a:extLst>
              </a:tr>
              <a:tr h="57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Ranking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157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300" kern="1200" dirty="0"/>
                        <a:t>187</a:t>
                      </a:r>
                      <a:endParaRPr lang="zh-TW" altLang="en-US" sz="23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235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289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591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4843" marR="84843" marT="42422" marB="42422" anchor="ctr"/>
                </a:tc>
                <a:extLst>
                  <a:ext uri="{0D108BD9-81ED-4DB2-BD59-A6C34878D82A}">
                    <a16:rowId xmlns:a16="http://schemas.microsoft.com/office/drawing/2014/main" xmlns="" val="69750329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ACAA7BA-CE0B-4A1A-993F-526588D76DEB}"/>
              </a:ext>
            </a:extLst>
          </p:cNvPr>
          <p:cNvSpPr/>
          <p:nvPr/>
        </p:nvSpPr>
        <p:spPr>
          <a:xfrm>
            <a:off x="0" y="531671"/>
            <a:ext cx="9144000" cy="745273"/>
          </a:xfrm>
          <a:prstGeom prst="rect">
            <a:avLst/>
          </a:prstGeom>
          <a:solidFill>
            <a:srgbClr val="C7A75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30F3B5E-B028-40D2-AB78-B9358D183915}"/>
              </a:ext>
            </a:extLst>
          </p:cNvPr>
          <p:cNvSpPr/>
          <p:nvPr/>
        </p:nvSpPr>
        <p:spPr>
          <a:xfrm>
            <a:off x="399621" y="637922"/>
            <a:ext cx="8715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rgbClr val="7030A0"/>
              </a:buClr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教師學術成果卓越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3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885E543-A0C9-4119-AB9F-8AFBED02E73A}"/>
              </a:ext>
            </a:extLst>
          </p:cNvPr>
          <p:cNvSpPr/>
          <p:nvPr/>
        </p:nvSpPr>
        <p:spPr>
          <a:xfrm>
            <a:off x="0" y="25746"/>
            <a:ext cx="3075709" cy="6781734"/>
          </a:xfrm>
          <a:prstGeom prst="rect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7A7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34DB45E-6B2A-4320-9734-A0F8448A7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25710" r="19377" b="8570"/>
          <a:stretch/>
        </p:blipFill>
        <p:spPr>
          <a:xfrm>
            <a:off x="0" y="0"/>
            <a:ext cx="3075709" cy="21294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D6D792D-9007-4357-8B58-98F02B94ED98}"/>
              </a:ext>
            </a:extLst>
          </p:cNvPr>
          <p:cNvSpPr/>
          <p:nvPr/>
        </p:nvSpPr>
        <p:spPr>
          <a:xfrm>
            <a:off x="3470302" y="562929"/>
            <a:ext cx="52030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年大學部學生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(99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學年度畢業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已投入職場比率為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86.64%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所頂尖大學中排名第二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雇主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年聘雇校友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整體表現之滿意度均達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以上，工作特質頻獲肯定，尤以「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專業知識與技能」、「主動學習」、「解決問題能力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」為本校學生最大優勢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圖表 15">
            <a:extLst>
              <a:ext uri="{FF2B5EF4-FFF2-40B4-BE49-F238E27FC236}">
                <a16:creationId xmlns:a16="http://schemas.microsoft.com/office/drawing/2014/main" xmlns="" id="{C904F256-6295-494F-8ED9-230B22C9F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860343"/>
              </p:ext>
            </p:extLst>
          </p:nvPr>
        </p:nvGraphicFramePr>
        <p:xfrm>
          <a:off x="3557856" y="3280973"/>
          <a:ext cx="4976544" cy="314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C9C2D63-B3D8-4C8B-906E-45E9343D520C}"/>
              </a:ext>
            </a:extLst>
          </p:cNvPr>
          <p:cNvSpPr/>
          <p:nvPr/>
        </p:nvSpPr>
        <p:spPr>
          <a:xfrm>
            <a:off x="231916" y="2447529"/>
            <a:ext cx="32383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學生就業力強 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職場表現獲肯定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8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xmlns="" id="{E9A1C6A0-6F22-4B2D-90FE-2CE30FB029D3}"/>
              </a:ext>
            </a:extLst>
          </p:cNvPr>
          <p:cNvSpPr/>
          <p:nvPr/>
        </p:nvSpPr>
        <p:spPr>
          <a:xfrm>
            <a:off x="15152" y="0"/>
            <a:ext cx="6894286" cy="6858000"/>
          </a:xfrm>
          <a:prstGeom prst="rtTriangle">
            <a:avLst/>
          </a:prstGeom>
          <a:solidFill>
            <a:srgbClr val="C7A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xmlns="" id="{77FEA777-5FAF-4EA0-92C0-C6FE186CCF1E}"/>
              </a:ext>
            </a:extLst>
          </p:cNvPr>
          <p:cNvSpPr txBox="1"/>
          <p:nvPr/>
        </p:nvSpPr>
        <p:spPr>
          <a:xfrm>
            <a:off x="494125" y="5123546"/>
            <a:ext cx="463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CONTACT  US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25" name="菱形 24">
            <a:extLst>
              <a:ext uri="{FF2B5EF4-FFF2-40B4-BE49-F238E27FC236}">
                <a16:creationId xmlns:a16="http://schemas.microsoft.com/office/drawing/2014/main" xmlns="" id="{5D22B0F6-959C-4534-81C7-93FB8D8C62AE}"/>
              </a:ext>
            </a:extLst>
          </p:cNvPr>
          <p:cNvSpPr/>
          <p:nvPr/>
        </p:nvSpPr>
        <p:spPr>
          <a:xfrm>
            <a:off x="5229996" y="2627669"/>
            <a:ext cx="145142" cy="144000"/>
          </a:xfrm>
          <a:prstGeom prst="diamond">
            <a:avLst/>
          </a:prstGeom>
          <a:solidFill>
            <a:srgbClr val="F5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菱形 25">
            <a:extLst>
              <a:ext uri="{FF2B5EF4-FFF2-40B4-BE49-F238E27FC236}">
                <a16:creationId xmlns:a16="http://schemas.microsoft.com/office/drawing/2014/main" xmlns="" id="{E12C4D39-D552-450E-B448-9A526A49A6C8}"/>
              </a:ext>
            </a:extLst>
          </p:cNvPr>
          <p:cNvSpPr/>
          <p:nvPr/>
        </p:nvSpPr>
        <p:spPr>
          <a:xfrm>
            <a:off x="5229996" y="3059100"/>
            <a:ext cx="145142" cy="144000"/>
          </a:xfrm>
          <a:prstGeom prst="diamond">
            <a:avLst/>
          </a:prstGeom>
          <a:solidFill>
            <a:srgbClr val="F5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菱形 26">
            <a:extLst>
              <a:ext uri="{FF2B5EF4-FFF2-40B4-BE49-F238E27FC236}">
                <a16:creationId xmlns:a16="http://schemas.microsoft.com/office/drawing/2014/main" xmlns="" id="{CB2564A4-F72E-4B95-9FDF-61A3717C4F24}"/>
              </a:ext>
            </a:extLst>
          </p:cNvPr>
          <p:cNvSpPr/>
          <p:nvPr/>
        </p:nvSpPr>
        <p:spPr>
          <a:xfrm>
            <a:off x="5229996" y="3490532"/>
            <a:ext cx="145142" cy="144000"/>
          </a:xfrm>
          <a:prstGeom prst="diamond">
            <a:avLst/>
          </a:prstGeom>
          <a:solidFill>
            <a:srgbClr val="F5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A053287-3D37-45A8-9E5A-2C1D0B6E033D}"/>
              </a:ext>
            </a:extLst>
          </p:cNvPr>
          <p:cNvSpPr/>
          <p:nvPr/>
        </p:nvSpPr>
        <p:spPr>
          <a:xfrm>
            <a:off x="5124183" y="1365218"/>
            <a:ext cx="513197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感謝各位聆聽</a:t>
            </a:r>
            <a:endParaRPr lang="en-US" altLang="zh-CN" sz="3600" spc="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13">
            <a:extLst>
              <a:ext uri="{FF2B5EF4-FFF2-40B4-BE49-F238E27FC236}">
                <a16:creationId xmlns:a16="http://schemas.microsoft.com/office/drawing/2014/main" xmlns="" id="{E79A6F15-804C-41F4-BCAB-588CF1DE8E1A}"/>
              </a:ext>
            </a:extLst>
          </p:cNvPr>
          <p:cNvSpPr txBox="1"/>
          <p:nvPr/>
        </p:nvSpPr>
        <p:spPr>
          <a:xfrm>
            <a:off x="5476740" y="2616407"/>
            <a:ext cx="337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123-456-789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本框 15">
            <a:extLst>
              <a:ext uri="{FF2B5EF4-FFF2-40B4-BE49-F238E27FC236}">
                <a16:creationId xmlns:a16="http://schemas.microsoft.com/office/drawing/2014/main" xmlns="" id="{1C6BAB6B-C195-46FF-84BF-8BE9B8710834}"/>
              </a:ext>
            </a:extLst>
          </p:cNvPr>
          <p:cNvSpPr txBox="1"/>
          <p:nvPr/>
        </p:nvSpPr>
        <p:spPr>
          <a:xfrm>
            <a:off x="5476740" y="3059100"/>
            <a:ext cx="337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lang="hsb-DE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本框 16">
            <a:extLst>
              <a:ext uri="{FF2B5EF4-FFF2-40B4-BE49-F238E27FC236}">
                <a16:creationId xmlns:a16="http://schemas.microsoft.com/office/drawing/2014/main" xmlns="" id="{60C65F90-CC8E-4DEB-8F27-582814F4171F}"/>
              </a:ext>
            </a:extLst>
          </p:cNvPr>
          <p:cNvSpPr txBox="1"/>
          <p:nvPr/>
        </p:nvSpPr>
        <p:spPr>
          <a:xfrm>
            <a:off x="5476740" y="3455437"/>
            <a:ext cx="337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xmlns="" id="{8B8710F9-E9E0-4D00-9AA2-DFB31E6E4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2442"/>
          <a:stretch/>
        </p:blipFill>
        <p:spPr>
          <a:xfrm>
            <a:off x="513792" y="3912848"/>
            <a:ext cx="3922305" cy="1088921"/>
          </a:xfrm>
          <a:prstGeom prst="rect">
            <a:avLst/>
          </a:prstGeom>
        </p:spPr>
      </p:pic>
      <p:pic>
        <p:nvPicPr>
          <p:cNvPr id="2" name="圖形 1">
            <a:extLst>
              <a:ext uri="{FF2B5EF4-FFF2-40B4-BE49-F238E27FC236}">
                <a16:creationId xmlns:a16="http://schemas.microsoft.com/office/drawing/2014/main" xmlns="" id="{52C14E0E-D9A3-4C12-8D8B-891B2203C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24182" y="627321"/>
            <a:ext cx="2379542" cy="5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9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393</Words>
  <Application>Microsoft Office PowerPoint</Application>
  <PresentationFormat>如螢幕大小 (4:3)</PresentationFormat>
  <Paragraphs>118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微軟正黑體</vt:lpstr>
      <vt:lpstr>微软雅黑 Light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學術領航．躍升國際</vt:lpstr>
      <vt:lpstr>第一章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 CHI HUANG</dc:creator>
  <cp:lastModifiedBy>USER</cp:lastModifiedBy>
  <cp:revision>26</cp:revision>
  <dcterms:created xsi:type="dcterms:W3CDTF">2019-04-01T08:22:57Z</dcterms:created>
  <dcterms:modified xsi:type="dcterms:W3CDTF">2019-09-18T03:12:08Z</dcterms:modified>
</cp:coreProperties>
</file>